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  <p:sldMasterId id="2147483648" r:id="rId5"/>
    <p:sldMasterId id="2147483672" r:id="rId6"/>
  </p:sldMasterIdLst>
  <p:notesMasterIdLst>
    <p:notesMasterId r:id="rId44"/>
  </p:notesMasterIdLst>
  <p:sldIdLst>
    <p:sldId id="335" r:id="rId7"/>
    <p:sldId id="257" r:id="rId8"/>
    <p:sldId id="258" r:id="rId9"/>
    <p:sldId id="259" r:id="rId10"/>
    <p:sldId id="440" r:id="rId11"/>
    <p:sldId id="344" r:id="rId12"/>
    <p:sldId id="413" r:id="rId13"/>
    <p:sldId id="375" r:id="rId14"/>
    <p:sldId id="331" r:id="rId15"/>
    <p:sldId id="330" r:id="rId16"/>
    <p:sldId id="320" r:id="rId17"/>
    <p:sldId id="423" r:id="rId18"/>
    <p:sldId id="425" r:id="rId19"/>
    <p:sldId id="428" r:id="rId20"/>
    <p:sldId id="261" r:id="rId21"/>
    <p:sldId id="426" r:id="rId22"/>
    <p:sldId id="429" r:id="rId23"/>
    <p:sldId id="268" r:id="rId24"/>
    <p:sldId id="381" r:id="rId25"/>
    <p:sldId id="315" r:id="rId26"/>
    <p:sldId id="267" r:id="rId27"/>
    <p:sldId id="294" r:id="rId28"/>
    <p:sldId id="266" r:id="rId29"/>
    <p:sldId id="439" r:id="rId30"/>
    <p:sldId id="269" r:id="rId31"/>
    <p:sldId id="318" r:id="rId32"/>
    <p:sldId id="414" r:id="rId33"/>
    <p:sldId id="400" r:id="rId34"/>
    <p:sldId id="431" r:id="rId35"/>
    <p:sldId id="430" r:id="rId36"/>
    <p:sldId id="382" r:id="rId37"/>
    <p:sldId id="383" r:id="rId38"/>
    <p:sldId id="384" r:id="rId39"/>
    <p:sldId id="415" r:id="rId40"/>
    <p:sldId id="263" r:id="rId41"/>
    <p:sldId id="441" r:id="rId42"/>
    <p:sldId id="374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9134DD0-38A4-F864-B6AA-360D14DB5301}" name="Gun Kosintr" initials="GK" userId="S::gun.k@facgure.com::50617c66-5faa-4ffc-8931-b48df6f68d7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44A1"/>
    <a:srgbClr val="1900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F6DFF8-3786-466A-B974-850176E3B452}" v="68" dt="2023-01-31T10:27:26.4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7"/>
    <p:restoredTop sz="94709"/>
  </p:normalViewPr>
  <p:slideViewPr>
    <p:cSldViewPr snapToGrid="0">
      <p:cViewPr varScale="1">
        <p:scale>
          <a:sx n="113" d="100"/>
          <a:sy n="113" d="100"/>
        </p:scale>
        <p:origin x="-72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theme" Target="theme/theme1.xml"/><Relationship Id="rId50" Type="http://schemas.microsoft.com/office/2018/10/relationships/authors" Target="author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tableStyles" Target="tableStyle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viewProps" Target="view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117001-A1D1-4FEF-84EF-DD86753D1FF9}" type="datetimeFigureOut">
              <a:t>10/2/2023 R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B6FEA-6E7A-494A-8E00-3A72731CD8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228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dea8aba9db_2_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gdea8aba9db_2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5789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5683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8989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111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8754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4089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เ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11000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78649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7667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5A48-E2D2-419A-A5DE-37703026366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148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dea8aba9db_2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7" name="Google Shape;167;gdea8aba9db_2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0254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7774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5A48-E2D2-419A-A5DE-37703026366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07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2d5f6ac2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g12d5f6ac24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g12d5f6ac24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dea8aba9db_2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dea8aba9db_2_1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2" name="Google Shape;262;gdea8aba9db_2_1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611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5A48-E2D2-419A-A5DE-3770302636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37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2401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75A48-E2D2-419A-A5DE-37703026366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973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6FEA-6E7A-494A-8E00-3A72731CD8CC}" type="slidenum">
              <a:rPr lang="en-GB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7836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194cb01e3a_0_45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g1194cb01e3a_0_45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82" name="Google Shape;82;g1194cb01e3a_0_45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9872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0" r:id="rId12"/>
  </p:sldLayoutIdLst>
  <p:hf hdr="0" ftr="0" dt="0"/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multirank.org/study-at/mahidol-university-rankings/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www.umultirank.org/json/exploreUniFinder.json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66FF4F9-7BF2-90CF-1F55-FFC4CB9F7660}"/>
              </a:ext>
            </a:extLst>
          </p:cNvPr>
          <p:cNvSpPr txBox="1">
            <a:spLocks/>
          </p:cNvSpPr>
          <p:nvPr/>
        </p:nvSpPr>
        <p:spPr>
          <a:xfrm>
            <a:off x="527050" y="1913305"/>
            <a:ext cx="9472793" cy="1658947"/>
          </a:xfrm>
          <a:prstGeom prst="rect">
            <a:avLst/>
          </a:prstGeom>
        </p:spPr>
        <p:txBody>
          <a:bodyPr lIns="91440" tIns="45720" rIns="91440" bIns="45720" anchor="t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 dirty="0">
                <a:solidFill>
                  <a:srgbClr val="414BA4"/>
                </a:solidFill>
                <a:latin typeface="Bahnschrift"/>
                <a:ea typeface="+mn-ea"/>
                <a:cs typeface="Athiti"/>
              </a:rPr>
              <a:t>[A-Z Workshop] Programmable Data Pipeline and Orchestration Using Apache Airflow </a:t>
            </a:r>
          </a:p>
          <a:p>
            <a:pPr>
              <a:lnSpc>
                <a:spcPct val="120000"/>
              </a:lnSpc>
            </a:pPr>
            <a:endParaRPr lang="en-US" sz="4800" b="1" dirty="0">
              <a:solidFill>
                <a:srgbClr val="414BA4"/>
              </a:solidFill>
              <a:latin typeface="Bahnschrift"/>
              <a:ea typeface="+mn-ea"/>
              <a:cs typeface="Athiti"/>
            </a:endParaRPr>
          </a:p>
          <a:p>
            <a:endParaRPr lang="en-US" sz="4800" b="1" dirty="0">
              <a:solidFill>
                <a:srgbClr val="414BA4"/>
              </a:solidFill>
              <a:latin typeface="Bahnschrift"/>
              <a:ea typeface="+mn-ea"/>
              <a:cs typeface="Athiti"/>
            </a:endParaRPr>
          </a:p>
          <a:p>
            <a:r>
              <a:rPr lang="en-US" sz="4800" b="1" dirty="0">
                <a:solidFill>
                  <a:srgbClr val="414BA4"/>
                </a:solidFill>
                <a:latin typeface="Bahnschrift"/>
                <a:ea typeface="+mn-ea"/>
                <a:cs typeface="Athiti"/>
              </a:rPr>
              <a:t>in Thai Higher Education Data Integration Challenges</a:t>
            </a:r>
            <a:endParaRPr lang="en-US" dirty="0">
              <a:solidFill>
                <a:srgbClr val="414BA4"/>
              </a:solidFill>
              <a:latin typeface="Bahnschrift"/>
              <a:ea typeface="+mn-ea"/>
              <a:cs typeface="Calibri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318B1D33-A262-731E-DBDC-988E43098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3924" y="2025161"/>
            <a:ext cx="1778000" cy="1752600"/>
          </a:xfrm>
          <a:prstGeom prst="rect">
            <a:avLst/>
          </a:prstGeom>
        </p:spPr>
      </p:pic>
      <p:sp>
        <p:nvSpPr>
          <p:cNvPr id="15" name="Slide Number Placeholder 22">
            <a:extLst>
              <a:ext uri="{FF2B5EF4-FFF2-40B4-BE49-F238E27FC236}">
                <a16:creationId xmlns:a16="http://schemas.microsoft.com/office/drawing/2014/main" id="{3CE1C595-F6E5-8EC6-F684-1B7D008B5067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414BA4"/>
                </a:solidFill>
                <a:latin typeface="Montserrat"/>
              </a:rPr>
              <a:pPr/>
              <a:t>1</a:t>
            </a:fld>
            <a:endParaRPr lang="en-US" sz="1400" spc="-33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02ABCD6B-3731-4E0D-3157-B522563D69B4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414BA4"/>
                </a:solidFill>
                <a:latin typeface="Montserrat"/>
              </a:rPr>
              <a:t>Page</a:t>
            </a:r>
            <a:endParaRPr lang="en-US" sz="1400">
              <a:solidFill>
                <a:srgbClr val="414BA4"/>
              </a:solidFill>
            </a:endParaRPr>
          </a:p>
        </p:txBody>
      </p:sp>
      <p:sp>
        <p:nvSpPr>
          <p:cNvPr id="3" name="AutoShape 9">
            <a:extLst>
              <a:ext uri="{FF2B5EF4-FFF2-40B4-BE49-F238E27FC236}">
                <a16:creationId xmlns:a16="http://schemas.microsoft.com/office/drawing/2014/main" id="{DC387B7E-1E9F-9388-394A-D1F8017A1F1A}"/>
              </a:ext>
            </a:extLst>
          </p:cNvPr>
          <p:cNvSpPr/>
          <p:nvPr/>
        </p:nvSpPr>
        <p:spPr>
          <a:xfrm>
            <a:off x="641131" y="2901461"/>
            <a:ext cx="1804257" cy="0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</p:sp>
      <p:cxnSp>
        <p:nvCxnSpPr>
          <p:cNvPr id="2" name="Google Shape;162;p27">
            <a:extLst>
              <a:ext uri="{FF2B5EF4-FFF2-40B4-BE49-F238E27FC236}">
                <a16:creationId xmlns:a16="http://schemas.microsoft.com/office/drawing/2014/main" id="{8D6B5B19-4A21-E8E0-CCDC-07A1811B9B60}"/>
              </a:ext>
            </a:extLst>
          </p:cNvPr>
          <p:cNvCxnSpPr/>
          <p:nvPr/>
        </p:nvCxnSpPr>
        <p:spPr>
          <a:xfrm>
            <a:off x="13225" y="6342651"/>
            <a:ext cx="121170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" name="Google Shape;158;p27">
            <a:extLst>
              <a:ext uri="{FF2B5EF4-FFF2-40B4-BE49-F238E27FC236}">
                <a16:creationId xmlns:a16="http://schemas.microsoft.com/office/drawing/2014/main" id="{8E292361-5018-8B85-5CE9-57A6D2C1581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575" y="6448273"/>
            <a:ext cx="1123551" cy="30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278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503409" y="389738"/>
            <a:ext cx="1366603" cy="1366603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025035" y="630139"/>
            <a:ext cx="6854090" cy="83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th-TH" sz="5400" b="1">
                <a:solidFill>
                  <a:srgbClr val="414BA4"/>
                </a:solidFill>
                <a:latin typeface="Athiti"/>
                <a:cs typeface="Athiti"/>
              </a:rPr>
              <a:t>แหล่งที่มาของข้อมูล</a:t>
            </a:r>
            <a:endParaRPr lang="en-US" sz="5400" b="1">
              <a:solidFill>
                <a:srgbClr val="414BA4"/>
              </a:solidFill>
              <a:latin typeface="Athiti"/>
              <a:cs typeface="Athiti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30877" y="2582394"/>
            <a:ext cx="2508396" cy="245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2800" spc="-33">
                <a:solidFill>
                  <a:srgbClr val="414BA4"/>
                </a:solidFill>
                <a:latin typeface="Montserrat Extra-Bold" panose="020B0604020202020204" charset="0"/>
              </a:rPr>
              <a:t>U-MULTIRANK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35567" y="3491476"/>
            <a:ext cx="2632786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just">
              <a:lnSpc>
                <a:spcPts val="1662"/>
              </a:lnSpc>
              <a:defRPr sz="2800" spc="-33">
                <a:solidFill>
                  <a:srgbClr val="414BA4"/>
                </a:solidFill>
                <a:latin typeface="Montserrat Extra-Bold" panose="020B0604020202020204" charset="0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>
                <a:latin typeface="Montserrat Extra-Bold"/>
              </a:rPr>
              <a:t>Times Higher</a:t>
            </a:r>
          </a:p>
          <a:p>
            <a:pPr algn="r">
              <a:lnSpc>
                <a:spcPct val="100000"/>
              </a:lnSpc>
            </a:pPr>
            <a:r>
              <a:rPr lang="en-US">
                <a:latin typeface="Montserrat Extra-Bold"/>
              </a:rPr>
              <a:t>Education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14551" y="4883605"/>
            <a:ext cx="1952089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r">
              <a:lnSpc>
                <a:spcPct val="100000"/>
              </a:lnSpc>
              <a:defRPr sz="2800" spc="-33">
                <a:solidFill>
                  <a:srgbClr val="414BA4"/>
                </a:solidFill>
                <a:latin typeface="Montserrat Extra-Bold" panose="020B0604020202020204" charset="0"/>
              </a:defRPr>
            </a:lvl1pPr>
          </a:lstStyle>
          <a:p>
            <a:r>
              <a:rPr lang="en-US" dirty="0" err="1"/>
              <a:t>Quacquarelli</a:t>
            </a:r>
            <a:r>
              <a:rPr lang="en-US" dirty="0"/>
              <a:t> Symonds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887731" y="3612691"/>
            <a:ext cx="6979093" cy="5931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just">
              <a:lnSpc>
                <a:spcPts val="2300"/>
              </a:lnSpc>
              <a:defRPr sz="2000">
                <a:solidFill>
                  <a:srgbClr val="414BA4"/>
                </a:solidFill>
                <a:latin typeface="Athiti" panose="00000500000000000000" pitchFamily="2" charset="-34"/>
                <a:cs typeface="Athiti" panose="00000500000000000000" pitchFamily="2" charset="-34"/>
              </a:defRPr>
            </a:lvl1pPr>
          </a:lstStyle>
          <a:p>
            <a:pPr algn="l"/>
            <a:r>
              <a:rPr lang="en-US" dirty="0">
                <a:latin typeface="Athiti"/>
                <a:cs typeface="Athiti"/>
              </a:rPr>
              <a:t>Times Higher Education </a:t>
            </a:r>
            <a:r>
              <a:rPr lang="th-TH" dirty="0">
                <a:latin typeface="Athiti"/>
                <a:cs typeface="Athiti"/>
              </a:rPr>
              <a:t>หรือ</a:t>
            </a:r>
            <a:r>
              <a:rPr lang="en-US" dirty="0">
                <a:latin typeface="Athiti"/>
                <a:cs typeface="Athiti"/>
              </a:rPr>
              <a:t> THE </a:t>
            </a:r>
            <a:r>
              <a:rPr lang="th-TH" dirty="0">
                <a:latin typeface="Athiti"/>
                <a:cs typeface="Athiti"/>
              </a:rPr>
              <a:t>องค์กรจัดอันดับมหาวิทยาลัยโลก จากประเทศอังกฤษ </a:t>
            </a:r>
            <a:endParaRPr lang="en-US" dirty="0">
              <a:latin typeface="Athiti"/>
              <a:cs typeface="Athiti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886124" y="2219394"/>
            <a:ext cx="7207570" cy="888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00"/>
              </a:lnSpc>
            </a:pPr>
            <a:r>
              <a:rPr lang="th-TH" sz="2000">
                <a:solidFill>
                  <a:srgbClr val="414BA4"/>
                </a:solidFill>
                <a:latin typeface="Athiti"/>
                <a:cs typeface="Athiti"/>
              </a:rPr>
              <a:t>สถาบันการจัดอันดับสถาบันอุดมศึกษาที่ได้รับทุนสนับสนุนจากสหภาพยุโรป </a:t>
            </a:r>
            <a:endParaRPr lang="en-US" sz="2000">
              <a:solidFill>
                <a:srgbClr val="414BA4"/>
              </a:solidFill>
              <a:latin typeface="Athiti"/>
              <a:cs typeface="Athiti"/>
            </a:endParaRPr>
          </a:p>
          <a:p>
            <a:pPr>
              <a:lnSpc>
                <a:spcPts val="2300"/>
              </a:lnSpc>
            </a:pPr>
            <a:r>
              <a:rPr lang="th-TH" sz="2000">
                <a:solidFill>
                  <a:srgbClr val="414BA4"/>
                </a:solidFill>
                <a:latin typeface="Athiti"/>
                <a:cs typeface="Athiti"/>
              </a:rPr>
              <a:t>(</a:t>
            </a:r>
            <a:r>
              <a:rPr lang="en-US" sz="2000">
                <a:solidFill>
                  <a:srgbClr val="414BA4"/>
                </a:solidFill>
                <a:latin typeface="Athiti"/>
                <a:cs typeface="Athiti"/>
              </a:rPr>
              <a:t>The European Commission's Erasmus + Programme) </a:t>
            </a:r>
            <a:r>
              <a:rPr lang="th-TH" sz="2000">
                <a:solidFill>
                  <a:srgbClr val="414BA4"/>
                </a:solidFill>
                <a:latin typeface="Athiti"/>
                <a:cs typeface="Athiti"/>
              </a:rPr>
              <a:t>และดำเนินการโดยนักวิชาการจากสถาบันการศึกษาต่างๆ ในทวีปยุโรป</a:t>
            </a:r>
            <a:endParaRPr lang="en-US" sz="2000">
              <a:solidFill>
                <a:srgbClr val="414BA4"/>
              </a:solidFill>
              <a:latin typeface="Athiti"/>
              <a:cs typeface="Athiti"/>
            </a:endParaRPr>
          </a:p>
        </p:txBody>
      </p:sp>
      <p:sp>
        <p:nvSpPr>
          <p:cNvPr id="3" name="Slide Number Placeholder 22">
            <a:extLst>
              <a:ext uri="{FF2B5EF4-FFF2-40B4-BE49-F238E27FC236}">
                <a16:creationId xmlns:a16="http://schemas.microsoft.com/office/drawing/2014/main" id="{37E5B249-578F-C7CA-7873-9D5173A50D3A}"/>
              </a:ext>
            </a:extLst>
          </p:cNvPr>
          <p:cNvSpPr txBox="1">
            <a:spLocks/>
          </p:cNvSpPr>
          <p:nvPr/>
        </p:nvSpPr>
        <p:spPr>
          <a:xfrm>
            <a:off x="11444537" y="176217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414BA4"/>
                </a:solidFill>
                <a:latin typeface="Montserrat"/>
              </a:rPr>
              <a:pPr/>
              <a:t>10</a:t>
            </a:fld>
            <a:endParaRPr lang="en-US" sz="1400" spc="-33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021EACE1-262F-08CA-8A9A-D3F47D93139B}"/>
              </a:ext>
            </a:extLst>
          </p:cNvPr>
          <p:cNvSpPr txBox="1"/>
          <p:nvPr/>
        </p:nvSpPr>
        <p:spPr>
          <a:xfrm>
            <a:off x="11162627" y="183987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414BA4"/>
                </a:solidFill>
                <a:latin typeface="Montserrat"/>
              </a:rPr>
              <a:t>Page</a:t>
            </a:r>
            <a:endParaRPr lang="en-US" sz="1400">
              <a:solidFill>
                <a:srgbClr val="414BA4"/>
              </a:solidFill>
            </a:endParaRPr>
          </a:p>
        </p:txBody>
      </p:sp>
      <p:sp>
        <p:nvSpPr>
          <p:cNvPr id="25" name="AutoShape 9">
            <a:extLst>
              <a:ext uri="{FF2B5EF4-FFF2-40B4-BE49-F238E27FC236}">
                <a16:creationId xmlns:a16="http://schemas.microsoft.com/office/drawing/2014/main" id="{A9678FE4-3102-6E65-A9B9-2BC1E443D379}"/>
              </a:ext>
            </a:extLst>
          </p:cNvPr>
          <p:cNvSpPr/>
          <p:nvPr/>
        </p:nvSpPr>
        <p:spPr>
          <a:xfrm rot="16200000">
            <a:off x="3206493" y="2584849"/>
            <a:ext cx="731520" cy="0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9">
            <a:extLst>
              <a:ext uri="{FF2B5EF4-FFF2-40B4-BE49-F238E27FC236}">
                <a16:creationId xmlns:a16="http://schemas.microsoft.com/office/drawing/2014/main" id="{C2AFDA1D-3A36-B7C3-D135-708D9219DBF1}"/>
              </a:ext>
            </a:extLst>
          </p:cNvPr>
          <p:cNvSpPr/>
          <p:nvPr/>
        </p:nvSpPr>
        <p:spPr>
          <a:xfrm rot="16200000">
            <a:off x="3206493" y="3907053"/>
            <a:ext cx="731520" cy="0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9">
            <a:extLst>
              <a:ext uri="{FF2B5EF4-FFF2-40B4-BE49-F238E27FC236}">
                <a16:creationId xmlns:a16="http://schemas.microsoft.com/office/drawing/2014/main" id="{D185BB8C-F336-8C56-27EA-104217528EF5}"/>
              </a:ext>
            </a:extLst>
          </p:cNvPr>
          <p:cNvSpPr/>
          <p:nvPr/>
        </p:nvSpPr>
        <p:spPr>
          <a:xfrm rot="16200000">
            <a:off x="3206493" y="5325536"/>
            <a:ext cx="731520" cy="0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TextBox 18">
            <a:extLst>
              <a:ext uri="{FF2B5EF4-FFF2-40B4-BE49-F238E27FC236}">
                <a16:creationId xmlns:a16="http://schemas.microsoft.com/office/drawing/2014/main" id="{FA148BA8-2E8D-218F-740F-45C90452563D}"/>
              </a:ext>
            </a:extLst>
          </p:cNvPr>
          <p:cNvSpPr txBox="1"/>
          <p:nvPr/>
        </p:nvSpPr>
        <p:spPr>
          <a:xfrm>
            <a:off x="3887730" y="5111500"/>
            <a:ext cx="7659225" cy="298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just">
              <a:lnSpc>
                <a:spcPts val="2300"/>
              </a:lnSpc>
              <a:defRPr sz="2000">
                <a:solidFill>
                  <a:srgbClr val="414BA4"/>
                </a:solidFill>
                <a:latin typeface="Athiti" panose="00000500000000000000" pitchFamily="2" charset="-34"/>
                <a:cs typeface="Athiti" panose="00000500000000000000" pitchFamily="2" charset="-34"/>
              </a:defRPr>
            </a:lvl1pPr>
          </a:lstStyle>
          <a:p>
            <a:pPr algn="l"/>
            <a:r>
              <a:rPr lang="th-TH">
                <a:latin typeface="Athiti"/>
                <a:cs typeface="Athiti"/>
              </a:rPr>
              <a:t>การจัดอันดับมหาวิทยาลัยจากประเทศอังกฤษ โดย </a:t>
            </a:r>
            <a:r>
              <a:rPr lang="en-US" err="1">
                <a:latin typeface="Athiti"/>
                <a:cs typeface="Athiti"/>
              </a:rPr>
              <a:t>Quacquarelli</a:t>
            </a:r>
            <a:r>
              <a:rPr lang="en-US">
                <a:latin typeface="Athiti"/>
                <a:cs typeface="Athiti"/>
              </a:rPr>
              <a:t> Symonds (QS)</a:t>
            </a:r>
            <a:endParaRPr lang="th-TH">
              <a:latin typeface="Athiti"/>
              <a:cs typeface="Athiti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B0037722-71AE-99AA-F745-3A9D5CD3169E}"/>
              </a:ext>
            </a:extLst>
          </p:cNvPr>
          <p:cNvSpPr txBox="1"/>
          <p:nvPr/>
        </p:nvSpPr>
        <p:spPr>
          <a:xfrm>
            <a:off x="1525567" y="1435116"/>
            <a:ext cx="141975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2400">
                <a:solidFill>
                  <a:srgbClr val="414BA4"/>
                </a:solidFill>
                <a:latin typeface="Athiti"/>
                <a:cs typeface="Athiti"/>
              </a:rPr>
              <a:t>(3/3)</a:t>
            </a:r>
          </a:p>
        </p:txBody>
      </p:sp>
    </p:spTree>
    <p:extLst>
      <p:ext uri="{BB962C8B-B14F-4D97-AF65-F5344CB8AC3E}">
        <p14:creationId xmlns:p14="http://schemas.microsoft.com/office/powerpoint/2010/main" val="3124269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508359" y="731589"/>
            <a:ext cx="1699600" cy="1697660"/>
            <a:chOff x="-22295" y="0"/>
            <a:chExt cx="6321664" cy="6350000"/>
          </a:xfrm>
        </p:grpSpPr>
        <p:sp>
          <p:nvSpPr>
            <p:cNvPr id="4" name="Freeform 4"/>
            <p:cNvSpPr/>
            <p:nvPr/>
          </p:nvSpPr>
          <p:spPr>
            <a:xfrm>
              <a:off x="-22295" y="0"/>
              <a:ext cx="6321664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4352638" y="1279834"/>
            <a:ext cx="7064386" cy="167816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th-TH" sz="5700" b="1" spc="-115">
                <a:solidFill>
                  <a:srgbClr val="414BA4"/>
                </a:solidFill>
                <a:latin typeface="Athiti"/>
                <a:ea typeface="+mn-lt"/>
                <a:cs typeface="Athiti"/>
              </a:rPr>
              <a:t>การใช้งานเครื่องมือ </a:t>
            </a:r>
            <a:r>
              <a:rPr lang="en-US" sz="5700" b="1" spc="-115">
                <a:solidFill>
                  <a:srgbClr val="414BA4"/>
                </a:solidFill>
                <a:latin typeface="Athiti"/>
                <a:ea typeface="+mn-lt"/>
                <a:cs typeface="Athiti"/>
              </a:rPr>
              <a:t>Apache Airflow </a:t>
            </a:r>
            <a:endParaRPr lang="en-US" b="1">
              <a:solidFill>
                <a:srgbClr val="414BA4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14" name="AutoShape 9">
            <a:extLst>
              <a:ext uri="{FF2B5EF4-FFF2-40B4-BE49-F238E27FC236}">
                <a16:creationId xmlns:a16="http://schemas.microsoft.com/office/drawing/2014/main" id="{5EFCDC2E-4BBC-225D-A94F-61442586E953}"/>
              </a:ext>
            </a:extLst>
          </p:cNvPr>
          <p:cNvSpPr/>
          <p:nvPr/>
        </p:nvSpPr>
        <p:spPr>
          <a:xfrm>
            <a:off x="4348327" y="2946957"/>
            <a:ext cx="5994183" cy="0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Slide Number Placeholder 22">
            <a:extLst>
              <a:ext uri="{FF2B5EF4-FFF2-40B4-BE49-F238E27FC236}">
                <a16:creationId xmlns:a16="http://schemas.microsoft.com/office/drawing/2014/main" id="{3C31BDC9-DA2D-4EE6-DA5D-321D4643DE2C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FFFFFF"/>
                </a:solidFill>
                <a:latin typeface="Montserrat"/>
              </a:rPr>
              <a:pPr/>
              <a:t>11</a:t>
            </a:fld>
            <a:endParaRPr lang="en-US" sz="1400" spc="-33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C4E38516-6DC9-8249-9250-89103B568EB9}"/>
              </a:ext>
            </a:extLst>
          </p:cNvPr>
          <p:cNvSpPr txBox="1"/>
          <p:nvPr/>
        </p:nvSpPr>
        <p:spPr>
          <a:xfrm>
            <a:off x="1130947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chemeClr val="bg1"/>
                </a:solidFill>
                <a:latin typeface="Montserrat"/>
              </a:rPr>
              <a:t>Page</a:t>
            </a:r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2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92A6BC3-C667-DB8F-8B13-87A1471FE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0400" y="3687097"/>
            <a:ext cx="6036494" cy="3168501"/>
          </a:xfrm>
          <a:prstGeom prst="rect">
            <a:avLst/>
          </a:prstGeom>
        </p:spPr>
      </p:pic>
      <p:pic>
        <p:nvPicPr>
          <p:cNvPr id="6" name="Picture 5" descr="A picture containing text, accessory, vector graphics&#10;&#10;Description automatically generated">
            <a:extLst>
              <a:ext uri="{FF2B5EF4-FFF2-40B4-BE49-F238E27FC236}">
                <a16:creationId xmlns:a16="http://schemas.microsoft.com/office/drawing/2014/main" id="{FB82A18C-6FB5-67A6-014C-D01F92D3AC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261" y="2284713"/>
            <a:ext cx="1324487" cy="132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00639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72E687-8716-FE07-94D4-2ABCF4507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F515115-40DA-F24E-82EF-098AED853D9F}"/>
              </a:ext>
            </a:extLst>
          </p:cNvPr>
          <p:cNvGrpSpPr/>
          <p:nvPr/>
        </p:nvGrpSpPr>
        <p:grpSpPr>
          <a:xfrm>
            <a:off x="506458" y="389738"/>
            <a:ext cx="1360505" cy="1366603"/>
            <a:chOff x="14167" y="0"/>
            <a:chExt cx="6321665" cy="6350000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D72E98E6-DB39-1FF8-77F2-43DE826764C2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7" name="TextBox 14">
            <a:extLst>
              <a:ext uri="{FF2B5EF4-FFF2-40B4-BE49-F238E27FC236}">
                <a16:creationId xmlns:a16="http://schemas.microsoft.com/office/drawing/2014/main" id="{AB7681DE-9C3D-42C0-42C2-29718AE93773}"/>
              </a:ext>
            </a:extLst>
          </p:cNvPr>
          <p:cNvSpPr txBox="1"/>
          <p:nvPr/>
        </p:nvSpPr>
        <p:spPr>
          <a:xfrm>
            <a:off x="1190688" y="652226"/>
            <a:ext cx="10089829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400" b="1" err="1">
                <a:solidFill>
                  <a:srgbClr val="414BA4"/>
                </a:solidFill>
                <a:latin typeface="Athiti"/>
                <a:cs typeface="Athiti"/>
              </a:rPr>
              <a:t>ทำไมต้องเป็น</a:t>
            </a:r>
            <a:r>
              <a:rPr lang="en-US" sz="5400" b="1">
                <a:solidFill>
                  <a:srgbClr val="414BA4"/>
                </a:solidFill>
                <a:latin typeface="Athiti"/>
                <a:cs typeface="Athiti"/>
              </a:rPr>
              <a:t> Apache Airflow</a:t>
            </a:r>
          </a:p>
        </p:txBody>
      </p:sp>
      <p:pic>
        <p:nvPicPr>
          <p:cNvPr id="8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857BC1C4-87CB-20D4-0AF0-4B7D20D08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900" y="1951636"/>
            <a:ext cx="6024831" cy="4141217"/>
          </a:xfrm>
          <a:prstGeom prst="rect">
            <a:avLst/>
          </a:prstGeom>
        </p:spPr>
      </p:pic>
      <p:sp>
        <p:nvSpPr>
          <p:cNvPr id="15" name="TextBox 17">
            <a:extLst>
              <a:ext uri="{FF2B5EF4-FFF2-40B4-BE49-F238E27FC236}">
                <a16:creationId xmlns:a16="http://schemas.microsoft.com/office/drawing/2014/main" id="{583ED020-90BE-8B4E-C03C-24E24607AEFF}"/>
              </a:ext>
            </a:extLst>
          </p:cNvPr>
          <p:cNvSpPr txBox="1"/>
          <p:nvPr/>
        </p:nvSpPr>
        <p:spPr>
          <a:xfrm>
            <a:off x="7224291" y="2714073"/>
            <a:ext cx="4407618" cy="304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thaiDist"/>
            <a:r>
              <a:rPr lang="en-US" spc="-34">
                <a:solidFill>
                  <a:srgbClr val="3944A1"/>
                </a:solidFill>
                <a:latin typeface="Athiti"/>
                <a:cs typeface="Athiti"/>
              </a:rPr>
              <a:t>	</a:t>
            </a:r>
            <a:r>
              <a:rPr lang="th-TH" spc="-34">
                <a:solidFill>
                  <a:srgbClr val="3944A1"/>
                </a:solidFill>
                <a:latin typeface="Athiti"/>
                <a:cs typeface="Athiti"/>
              </a:rPr>
              <a:t>องค์กรต่างๆ ในปัจจุบันมีการนำข้อมูลจำนวนมหาศาลมาใช้ในการวิเคราะห์ข้อมูลให้เกิดประโยชน์สูงสุด การทำ </a:t>
            </a:r>
            <a:r>
              <a:rPr lang="en-US" spc="-34">
                <a:solidFill>
                  <a:srgbClr val="3944A1"/>
                </a:solidFill>
                <a:latin typeface="Athiti"/>
                <a:cs typeface="Athiti"/>
              </a:rPr>
              <a:t>Data pipeline </a:t>
            </a:r>
            <a:r>
              <a:rPr lang="th-TH" spc="-34">
                <a:solidFill>
                  <a:srgbClr val="3944A1"/>
                </a:solidFill>
                <a:latin typeface="Athiti"/>
                <a:cs typeface="Athiti"/>
              </a:rPr>
              <a:t>จึงเป็นส่วนสำคัญที่ช่วยในการจัดการข้อมูลจำนวนมหาศาลนี้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algn="thaiDist"/>
            <a:r>
              <a:rPr lang="en-US" spc="-34">
                <a:solidFill>
                  <a:srgbClr val="3944A1"/>
                </a:solidFill>
                <a:latin typeface="Athiti"/>
                <a:cs typeface="Athiti"/>
              </a:rPr>
              <a:t>	</a:t>
            </a:r>
            <a:r>
              <a:rPr lang="th-TH" spc="-34">
                <a:solidFill>
                  <a:srgbClr val="3944A1"/>
                </a:solidFill>
                <a:latin typeface="Athiti"/>
                <a:cs typeface="Athiti"/>
              </a:rPr>
              <a:t>Apache Airflow เครื่องมือสร้าง Data Pipeline ด้วย Python ที่ได้รับความนิยมในการทำ  Workflow  ที่เข้ามาจัดการ Task ต่าง ๆ โดยสามารถทำการ monitor workflow เพื่อดูสถานะการทำงานของแต่ละ task และ Duration time ที่เกิดขึ้นในการทำงานแต่ละ task ได้</a:t>
            </a:r>
          </a:p>
          <a:p>
            <a:pPr algn="just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7170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503409" y="389738"/>
            <a:ext cx="1366603" cy="1366603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190688" y="652226"/>
            <a:ext cx="10089829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400" b="1" err="1">
                <a:solidFill>
                  <a:srgbClr val="414BA4"/>
                </a:solidFill>
                <a:latin typeface="Athiti"/>
                <a:cs typeface="Athiti"/>
              </a:rPr>
              <a:t>ทำความรู้จักกับ</a:t>
            </a:r>
            <a:r>
              <a:rPr lang="en-US" sz="5400" b="1">
                <a:solidFill>
                  <a:srgbClr val="414BA4"/>
                </a:solidFill>
                <a:latin typeface="Athiti"/>
                <a:cs typeface="Athiti"/>
              </a:rPr>
              <a:t> Apache Airflow</a:t>
            </a:r>
          </a:p>
        </p:txBody>
      </p:sp>
      <p:sp>
        <p:nvSpPr>
          <p:cNvPr id="3" name="Slide Number Placeholder 22">
            <a:extLst>
              <a:ext uri="{FF2B5EF4-FFF2-40B4-BE49-F238E27FC236}">
                <a16:creationId xmlns:a16="http://schemas.microsoft.com/office/drawing/2014/main" id="{37E5B249-578F-C7CA-7873-9D5173A50D3A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3944A1"/>
                </a:solidFill>
                <a:latin typeface="Montserrat"/>
              </a:rPr>
              <a:pPr/>
              <a:t>13</a:t>
            </a:fld>
            <a:endParaRPr lang="en-US" sz="1400" spc="-33">
              <a:solidFill>
                <a:srgbClr val="3944A1"/>
              </a:solidFill>
              <a:latin typeface="Montserra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021EACE1-262F-08CA-8A9A-D3F47D93139B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3944A1"/>
                </a:solidFill>
                <a:latin typeface="Montserrat"/>
              </a:rPr>
              <a:t>Page</a:t>
            </a:r>
            <a:endParaRPr lang="en-US" sz="1400">
              <a:solidFill>
                <a:srgbClr val="3944A1"/>
              </a:solidFill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A00DC5-8BB0-A3E6-EB87-26ABF4C76D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8"/>
          <a:stretch/>
        </p:blipFill>
        <p:spPr>
          <a:xfrm>
            <a:off x="577735" y="2072370"/>
            <a:ext cx="5393520" cy="26292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A34DDD3-0897-35A9-A49C-32DCF3A2DBB6}"/>
              </a:ext>
            </a:extLst>
          </p:cNvPr>
          <p:cNvGrpSpPr/>
          <p:nvPr/>
        </p:nvGrpSpPr>
        <p:grpSpPr>
          <a:xfrm>
            <a:off x="7349163" y="1780989"/>
            <a:ext cx="4164411" cy="553998"/>
            <a:chOff x="7349163" y="1702333"/>
            <a:chExt cx="4164411" cy="553998"/>
          </a:xfrm>
        </p:grpSpPr>
        <p:grpSp>
          <p:nvGrpSpPr>
            <p:cNvPr id="6" name="Group 6"/>
            <p:cNvGrpSpPr/>
            <p:nvPr/>
          </p:nvGrpSpPr>
          <p:grpSpPr>
            <a:xfrm>
              <a:off x="7349163" y="1733768"/>
              <a:ext cx="242103" cy="243188"/>
              <a:chOff x="80423" y="1141594"/>
              <a:chExt cx="6321669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80423" y="1141594"/>
                <a:ext cx="6321669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B92D"/>
              </a:solidFill>
            </p:spPr>
          </p:sp>
        </p:grpSp>
        <p:sp>
          <p:nvSpPr>
            <p:cNvPr id="20" name="TextBox 17">
              <a:extLst>
                <a:ext uri="{FF2B5EF4-FFF2-40B4-BE49-F238E27FC236}">
                  <a16:creationId xmlns:a16="http://schemas.microsoft.com/office/drawing/2014/main" id="{D4114062-E18B-AEE3-9BF5-13F1CABCF2E3}"/>
                </a:ext>
              </a:extLst>
            </p:cNvPr>
            <p:cNvSpPr txBox="1"/>
            <p:nvPr/>
          </p:nvSpPr>
          <p:spPr>
            <a:xfrm>
              <a:off x="7803615" y="1702333"/>
              <a:ext cx="3709959" cy="5539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th-TH" spc="-34">
                  <a:solidFill>
                    <a:srgbClr val="3944A1"/>
                  </a:solidFill>
                  <a:latin typeface="Athiti"/>
                  <a:cs typeface="Athiti"/>
                </a:rPr>
                <a:t>เป็น </a:t>
              </a:r>
              <a:r>
                <a:rPr lang="en-US" spc="-34">
                  <a:solidFill>
                    <a:srgbClr val="3944A1"/>
                  </a:solidFill>
                  <a:latin typeface="Athiti"/>
                  <a:cs typeface="Athiti"/>
                </a:rPr>
                <a:t>Open Source</a:t>
              </a:r>
              <a:r>
                <a:rPr lang="th-TH" spc="-34">
                  <a:solidFill>
                    <a:srgbClr val="3944A1"/>
                  </a:solidFill>
                  <a:latin typeface="Athiti"/>
                  <a:cs typeface="Athiti"/>
                </a:rPr>
                <a:t> ที่เข้ามาจัดการ </a:t>
              </a:r>
              <a:r>
                <a:rPr lang="en-US" spc="-34">
                  <a:solidFill>
                    <a:srgbClr val="3944A1"/>
                  </a:solidFill>
                  <a:latin typeface="Athiti"/>
                  <a:cs typeface="Athiti"/>
                </a:rPr>
                <a:t>Task </a:t>
              </a:r>
              <a:r>
                <a:rPr lang="th-TH" spc="-34">
                  <a:solidFill>
                    <a:srgbClr val="3944A1"/>
                  </a:solidFill>
                  <a:latin typeface="Athiti"/>
                  <a:cs typeface="Athiti"/>
                </a:rPr>
                <a:t>งานต่างๆ โดยสามารถเขียนเป็น </a:t>
              </a:r>
              <a:r>
                <a:rPr lang="en-US" spc="-34">
                  <a:solidFill>
                    <a:srgbClr val="3944A1"/>
                  </a:solidFill>
                  <a:latin typeface="Athiti"/>
                  <a:cs typeface="Athiti"/>
                </a:rPr>
                <a:t>Python Code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C26AEA-E0A8-EAFD-7A8A-5374529A0C52}"/>
              </a:ext>
            </a:extLst>
          </p:cNvPr>
          <p:cNvGrpSpPr/>
          <p:nvPr/>
        </p:nvGrpSpPr>
        <p:grpSpPr>
          <a:xfrm>
            <a:off x="7376443" y="5465827"/>
            <a:ext cx="3938978" cy="553998"/>
            <a:chOff x="7349706" y="3112334"/>
            <a:chExt cx="3938978" cy="553998"/>
          </a:xfrm>
        </p:grpSpPr>
        <p:grpSp>
          <p:nvGrpSpPr>
            <p:cNvPr id="21" name="Group 6">
              <a:extLst>
                <a:ext uri="{FF2B5EF4-FFF2-40B4-BE49-F238E27FC236}">
                  <a16:creationId xmlns:a16="http://schemas.microsoft.com/office/drawing/2014/main" id="{84A78F6F-0B6A-5BA8-E462-4956008D26CB}"/>
                </a:ext>
              </a:extLst>
            </p:cNvPr>
            <p:cNvGrpSpPr/>
            <p:nvPr/>
          </p:nvGrpSpPr>
          <p:grpSpPr>
            <a:xfrm>
              <a:off x="7349706" y="3133830"/>
              <a:ext cx="242103" cy="243188"/>
              <a:chOff x="14167" y="0"/>
              <a:chExt cx="6321665" cy="6350000"/>
            </a:xfrm>
          </p:grpSpPr>
          <p:sp>
            <p:nvSpPr>
              <p:cNvPr id="23" name="Freeform 7">
                <a:extLst>
                  <a:ext uri="{FF2B5EF4-FFF2-40B4-BE49-F238E27FC236}">
                    <a16:creationId xmlns:a16="http://schemas.microsoft.com/office/drawing/2014/main" id="{C2C307CB-2428-9A50-CD4A-5A5F89CE5078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B92D"/>
              </a:solidFill>
            </p:spPr>
          </p:sp>
        </p:grpSp>
        <p:sp>
          <p:nvSpPr>
            <p:cNvPr id="24" name="TextBox 17">
              <a:extLst>
                <a:ext uri="{FF2B5EF4-FFF2-40B4-BE49-F238E27FC236}">
                  <a16:creationId xmlns:a16="http://schemas.microsoft.com/office/drawing/2014/main" id="{0CE10FAC-750F-3868-35C1-C804F7BF778F}"/>
                </a:ext>
              </a:extLst>
            </p:cNvPr>
            <p:cNvSpPr txBox="1"/>
            <p:nvPr/>
          </p:nvSpPr>
          <p:spPr>
            <a:xfrm>
              <a:off x="7803616" y="3112334"/>
              <a:ext cx="3485068" cy="5539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pc="-34">
                  <a:solidFill>
                    <a:srgbClr val="3944A1"/>
                  </a:solidFill>
                  <a:latin typeface="Athiti"/>
                  <a:cs typeface="Athiti"/>
                </a:rPr>
                <a:t>Job </a:t>
              </a:r>
              <a:r>
                <a:rPr lang="th-TH" spc="-34">
                  <a:solidFill>
                    <a:srgbClr val="3944A1"/>
                  </a:solidFill>
                  <a:latin typeface="Athiti"/>
                  <a:cs typeface="Athiti"/>
                </a:rPr>
                <a:t>ใน </a:t>
              </a:r>
              <a:r>
                <a:rPr lang="en-US" spc="-34">
                  <a:solidFill>
                    <a:srgbClr val="3944A1"/>
                  </a:solidFill>
                  <a:latin typeface="Athiti"/>
                  <a:cs typeface="Athiti"/>
                </a:rPr>
                <a:t>Airflow </a:t>
              </a:r>
              <a:r>
                <a:rPr lang="th-TH" spc="-34">
                  <a:solidFill>
                    <a:srgbClr val="3944A1"/>
                  </a:solidFill>
                  <a:latin typeface="Athiti"/>
                  <a:cs typeface="Athiti"/>
                </a:rPr>
                <a:t>จะเรียกว่า </a:t>
              </a:r>
              <a:r>
                <a:rPr lang="en-US" spc="-34">
                  <a:solidFill>
                    <a:srgbClr val="3944A1"/>
                  </a:solidFill>
                  <a:latin typeface="Athiti"/>
                  <a:cs typeface="Athiti"/>
                </a:rPr>
                <a:t>DAGs </a:t>
              </a:r>
              <a:br>
                <a:rPr lang="en-US" spc="-34">
                  <a:solidFill>
                    <a:srgbClr val="3944A1"/>
                  </a:solidFill>
                  <a:latin typeface="Athiti" panose="00000500000000000000" pitchFamily="2" charset="-34"/>
                  <a:cs typeface="Athiti" panose="00000500000000000000" pitchFamily="2" charset="-34"/>
                </a:rPr>
              </a:br>
              <a:r>
                <a:rPr lang="en-US" spc="-34">
                  <a:solidFill>
                    <a:srgbClr val="3944A1"/>
                  </a:solidFill>
                  <a:latin typeface="Athiti"/>
                  <a:cs typeface="Athiti"/>
                </a:rPr>
                <a:t>(Directed Acyclic Graphs)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A91D2F-B8FC-67BB-834C-6FB895DB25DC}"/>
              </a:ext>
            </a:extLst>
          </p:cNvPr>
          <p:cNvGrpSpPr/>
          <p:nvPr/>
        </p:nvGrpSpPr>
        <p:grpSpPr>
          <a:xfrm>
            <a:off x="7376443" y="3305101"/>
            <a:ext cx="3938978" cy="553998"/>
            <a:chOff x="7349706" y="3752338"/>
            <a:chExt cx="3938978" cy="553998"/>
          </a:xfrm>
        </p:grpSpPr>
        <p:grpSp>
          <p:nvGrpSpPr>
            <p:cNvPr id="25" name="Group 6">
              <a:extLst>
                <a:ext uri="{FF2B5EF4-FFF2-40B4-BE49-F238E27FC236}">
                  <a16:creationId xmlns:a16="http://schemas.microsoft.com/office/drawing/2014/main" id="{44243F8F-FD0C-8824-9798-BF798DCC0C58}"/>
                </a:ext>
              </a:extLst>
            </p:cNvPr>
            <p:cNvGrpSpPr/>
            <p:nvPr/>
          </p:nvGrpSpPr>
          <p:grpSpPr>
            <a:xfrm>
              <a:off x="7349706" y="3766610"/>
              <a:ext cx="242103" cy="243188"/>
              <a:chOff x="14167" y="0"/>
              <a:chExt cx="6321665" cy="6350000"/>
            </a:xfrm>
          </p:grpSpPr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45AA1CF1-DE04-A69C-F197-8F787D6B7C3D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B92D"/>
              </a:solidFill>
            </p:spPr>
          </p:sp>
        </p:grpSp>
        <p:sp>
          <p:nvSpPr>
            <p:cNvPr id="27" name="TextBox 17">
              <a:extLst>
                <a:ext uri="{FF2B5EF4-FFF2-40B4-BE49-F238E27FC236}">
                  <a16:creationId xmlns:a16="http://schemas.microsoft.com/office/drawing/2014/main" id="{00389AE8-7108-DBAB-F601-967F27A70BC1}"/>
                </a:ext>
              </a:extLst>
            </p:cNvPr>
            <p:cNvSpPr txBox="1"/>
            <p:nvPr/>
          </p:nvSpPr>
          <p:spPr>
            <a:xfrm>
              <a:off x="7803616" y="3752338"/>
              <a:ext cx="3485068" cy="5539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th-TH" spc="-34">
                  <a:solidFill>
                    <a:srgbClr val="3944A1"/>
                  </a:solidFill>
                  <a:latin typeface="Athiti"/>
                  <a:cs typeface="Athiti"/>
                </a:rPr>
                <a:t>สามารถตั้งเวลาการทำงานแบบ </a:t>
              </a:r>
              <a:r>
                <a:rPr lang="en-US" spc="-34">
                  <a:solidFill>
                    <a:srgbClr val="3944A1"/>
                  </a:solidFill>
                  <a:latin typeface="Athiti"/>
                  <a:cs typeface="Athiti"/>
                </a:rPr>
                <a:t>Crontab</a:t>
              </a:r>
              <a:r>
                <a:rPr lang="th-TH" spc="-34">
                  <a:solidFill>
                    <a:srgbClr val="3944A1"/>
                  </a:solidFill>
                  <a:latin typeface="Athiti"/>
                  <a:cs typeface="Athiti"/>
                </a:rPr>
                <a:t> </a:t>
              </a:r>
              <a:r>
                <a:rPr lang="en-US" spc="-34">
                  <a:solidFill>
                    <a:srgbClr val="3944A1"/>
                  </a:solidFill>
                  <a:latin typeface="Athiti"/>
                  <a:cs typeface="Athiti"/>
                </a:rPr>
                <a:t>(Cron Jobs) </a:t>
              </a:r>
              <a:r>
                <a:rPr lang="th-TH" spc="-34">
                  <a:solidFill>
                    <a:srgbClr val="3944A1"/>
                  </a:solidFill>
                  <a:latin typeface="Athiti"/>
                  <a:cs typeface="Athiti"/>
                </a:rPr>
                <a:t>บน </a:t>
              </a:r>
              <a:r>
                <a:rPr lang="en-US" spc="-34">
                  <a:solidFill>
                    <a:srgbClr val="3944A1"/>
                  </a:solidFill>
                  <a:latin typeface="Athiti"/>
                  <a:cs typeface="Athiti"/>
                </a:rPr>
                <a:t>Linux </a:t>
              </a:r>
              <a:r>
                <a:rPr lang="th-TH" spc="-34">
                  <a:solidFill>
                    <a:srgbClr val="3944A1"/>
                  </a:solidFill>
                  <a:latin typeface="Athiti"/>
                  <a:cs typeface="Athiti"/>
                </a:rPr>
                <a:t>ได้</a:t>
              </a:r>
              <a:endParaRPr lang="en-US" spc="-34">
                <a:solidFill>
                  <a:srgbClr val="3944A1"/>
                </a:solidFill>
                <a:latin typeface="Athiti"/>
                <a:cs typeface="Athiti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BFA1F8E-F3D4-0A58-C0EB-87EEA9ABC72C}"/>
              </a:ext>
            </a:extLst>
          </p:cNvPr>
          <p:cNvGrpSpPr/>
          <p:nvPr/>
        </p:nvGrpSpPr>
        <p:grpSpPr>
          <a:xfrm>
            <a:off x="7349706" y="2577185"/>
            <a:ext cx="3938978" cy="553998"/>
            <a:chOff x="7349706" y="2490367"/>
            <a:chExt cx="3938978" cy="553998"/>
          </a:xfrm>
        </p:grpSpPr>
        <p:grpSp>
          <p:nvGrpSpPr>
            <p:cNvPr id="35" name="Group 6">
              <a:extLst>
                <a:ext uri="{FF2B5EF4-FFF2-40B4-BE49-F238E27FC236}">
                  <a16:creationId xmlns:a16="http://schemas.microsoft.com/office/drawing/2014/main" id="{BF8E6E63-BEA8-D823-DDA6-98BE0DF1DCBF}"/>
                </a:ext>
              </a:extLst>
            </p:cNvPr>
            <p:cNvGrpSpPr/>
            <p:nvPr/>
          </p:nvGrpSpPr>
          <p:grpSpPr>
            <a:xfrm>
              <a:off x="7349706" y="2507961"/>
              <a:ext cx="242103" cy="243188"/>
              <a:chOff x="14167" y="0"/>
              <a:chExt cx="6321665" cy="6350000"/>
            </a:xfrm>
          </p:grpSpPr>
          <p:sp>
            <p:nvSpPr>
              <p:cNvPr id="36" name="Freeform 7">
                <a:extLst>
                  <a:ext uri="{FF2B5EF4-FFF2-40B4-BE49-F238E27FC236}">
                    <a16:creationId xmlns:a16="http://schemas.microsoft.com/office/drawing/2014/main" id="{73B599EB-E497-DF00-6717-5FF7F7F15D9A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B92D"/>
              </a:solidFill>
            </p:spPr>
          </p:sp>
        </p:grpSp>
        <p:sp>
          <p:nvSpPr>
            <p:cNvPr id="37" name="TextBox 17">
              <a:extLst>
                <a:ext uri="{FF2B5EF4-FFF2-40B4-BE49-F238E27FC236}">
                  <a16:creationId xmlns:a16="http://schemas.microsoft.com/office/drawing/2014/main" id="{EDDC8180-55ED-854B-D512-C7A2A427AADE}"/>
                </a:ext>
              </a:extLst>
            </p:cNvPr>
            <p:cNvSpPr txBox="1"/>
            <p:nvPr/>
          </p:nvSpPr>
          <p:spPr>
            <a:xfrm>
              <a:off x="7820488" y="2490367"/>
              <a:ext cx="3468196" cy="5539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th-TH" spc="-34">
                  <a:solidFill>
                    <a:srgbClr val="3944A1"/>
                  </a:solidFill>
                  <a:latin typeface="Athiti"/>
                  <a:cs typeface="Athiti"/>
                </a:rPr>
                <a:t>มี </a:t>
              </a:r>
              <a:r>
                <a:rPr lang="en-US" spc="-34">
                  <a:solidFill>
                    <a:srgbClr val="3944A1"/>
                  </a:solidFill>
                  <a:latin typeface="Athiti"/>
                  <a:cs typeface="Athiti"/>
                </a:rPr>
                <a:t>Workflow </a:t>
              </a:r>
              <a:r>
                <a:rPr lang="th-TH" spc="-34">
                  <a:solidFill>
                    <a:srgbClr val="3944A1"/>
                  </a:solidFill>
                  <a:latin typeface="Athiti"/>
                  <a:cs typeface="Athiti"/>
                </a:rPr>
                <a:t>ที่บอกทำงานแต่ละ </a:t>
              </a:r>
              <a:r>
                <a:rPr lang="en-US" spc="-34">
                  <a:solidFill>
                    <a:srgbClr val="3944A1"/>
                  </a:solidFill>
                  <a:latin typeface="Athiti"/>
                  <a:cs typeface="Athiti"/>
                </a:rPr>
                <a:t>Task </a:t>
              </a:r>
              <a:br>
                <a:rPr lang="en-US" spc="-34">
                  <a:solidFill>
                    <a:srgbClr val="3944A1"/>
                  </a:solidFill>
                  <a:latin typeface="Athiti" panose="00000500000000000000" pitchFamily="2" charset="-34"/>
                  <a:cs typeface="Athiti" panose="00000500000000000000" pitchFamily="2" charset="-34"/>
                </a:rPr>
              </a:br>
              <a:r>
                <a:rPr lang="th-TH" spc="-34">
                  <a:solidFill>
                    <a:srgbClr val="3944A1"/>
                  </a:solidFill>
                  <a:latin typeface="Athiti"/>
                  <a:cs typeface="Athiti"/>
                </a:rPr>
                <a:t>ได้อย่างละเอียด</a:t>
              </a:r>
              <a:endParaRPr lang="en-US" spc="-34">
                <a:solidFill>
                  <a:srgbClr val="3944A1"/>
                </a:solidFill>
                <a:latin typeface="Athiti"/>
                <a:cs typeface="Athiti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BA5757-CDE7-1713-BD73-0F6E555E9A4B}"/>
              </a:ext>
            </a:extLst>
          </p:cNvPr>
          <p:cNvGrpSpPr/>
          <p:nvPr/>
        </p:nvGrpSpPr>
        <p:grpSpPr>
          <a:xfrm>
            <a:off x="7376443" y="4021214"/>
            <a:ext cx="4327685" cy="553998"/>
            <a:chOff x="7349706" y="4487142"/>
            <a:chExt cx="4327685" cy="553998"/>
          </a:xfrm>
        </p:grpSpPr>
        <p:grpSp>
          <p:nvGrpSpPr>
            <p:cNvPr id="38" name="Group 6">
              <a:extLst>
                <a:ext uri="{FF2B5EF4-FFF2-40B4-BE49-F238E27FC236}">
                  <a16:creationId xmlns:a16="http://schemas.microsoft.com/office/drawing/2014/main" id="{FF5BF492-1A21-F73C-0B82-1D3AB31418D0}"/>
                </a:ext>
              </a:extLst>
            </p:cNvPr>
            <p:cNvGrpSpPr/>
            <p:nvPr/>
          </p:nvGrpSpPr>
          <p:grpSpPr>
            <a:xfrm>
              <a:off x="7349706" y="4492457"/>
              <a:ext cx="242103" cy="243188"/>
              <a:chOff x="14167" y="0"/>
              <a:chExt cx="6321665" cy="6350000"/>
            </a:xfrm>
          </p:grpSpPr>
          <p:sp>
            <p:nvSpPr>
              <p:cNvPr id="39" name="Freeform 7">
                <a:extLst>
                  <a:ext uri="{FF2B5EF4-FFF2-40B4-BE49-F238E27FC236}">
                    <a16:creationId xmlns:a16="http://schemas.microsoft.com/office/drawing/2014/main" id="{2C233246-5805-003A-134D-8BEF16F4AB82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B92D"/>
              </a:solidFill>
            </p:spPr>
          </p:sp>
        </p:grpSp>
        <p:sp>
          <p:nvSpPr>
            <p:cNvPr id="40" name="TextBox 17">
              <a:extLst>
                <a:ext uri="{FF2B5EF4-FFF2-40B4-BE49-F238E27FC236}">
                  <a16:creationId xmlns:a16="http://schemas.microsoft.com/office/drawing/2014/main" id="{F2F77D8E-15D0-65C7-7567-9010880DA4AF}"/>
                </a:ext>
              </a:extLst>
            </p:cNvPr>
            <p:cNvSpPr txBox="1"/>
            <p:nvPr/>
          </p:nvSpPr>
          <p:spPr>
            <a:xfrm>
              <a:off x="7794759" y="4487142"/>
              <a:ext cx="3882632" cy="5539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th-TH" spc="-34">
                  <a:solidFill>
                    <a:srgbClr val="3944A1"/>
                  </a:solidFill>
                  <a:latin typeface="Athiti"/>
                  <a:cs typeface="Athiti"/>
                </a:rPr>
                <a:t>มี </a:t>
              </a:r>
              <a:r>
                <a:rPr lang="en-US" spc="-34">
                  <a:solidFill>
                    <a:srgbClr val="3944A1"/>
                  </a:solidFill>
                  <a:latin typeface="Athiti"/>
                  <a:cs typeface="Athiti"/>
                </a:rPr>
                <a:t>Web UI </a:t>
              </a:r>
              <a:r>
                <a:rPr lang="th-TH" spc="-34">
                  <a:solidFill>
                    <a:srgbClr val="3944A1"/>
                  </a:solidFill>
                  <a:latin typeface="Athiti"/>
                  <a:cs typeface="Athiti"/>
                </a:rPr>
                <a:t>ที่สามารถ </a:t>
              </a:r>
              <a:r>
                <a:rPr lang="en-US" spc="-34">
                  <a:solidFill>
                    <a:srgbClr val="3944A1"/>
                  </a:solidFill>
                  <a:latin typeface="Athiti"/>
                  <a:cs typeface="Athiti"/>
                </a:rPr>
                <a:t>Monitor Task Failure </a:t>
              </a:r>
              <a:r>
                <a:rPr lang="th-TH" spc="-34">
                  <a:solidFill>
                    <a:srgbClr val="3944A1"/>
                  </a:solidFill>
                  <a:latin typeface="Athiti"/>
                  <a:cs typeface="Athiti"/>
                </a:rPr>
                <a:t>ที่เกิดขึ้นจากการทำงานในแต่ละ T</a:t>
              </a:r>
              <a:r>
                <a:rPr lang="en-US" spc="-34">
                  <a:solidFill>
                    <a:srgbClr val="3944A1"/>
                  </a:solidFill>
                  <a:latin typeface="Athiti"/>
                  <a:cs typeface="Athiti"/>
                </a:rPr>
                <a:t>ask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6204EC1-4F8C-73C7-0271-F88F7123719E}"/>
              </a:ext>
            </a:extLst>
          </p:cNvPr>
          <p:cNvGrpSpPr/>
          <p:nvPr/>
        </p:nvGrpSpPr>
        <p:grpSpPr>
          <a:xfrm>
            <a:off x="7376443" y="4726268"/>
            <a:ext cx="3182814" cy="558417"/>
            <a:chOff x="7349706" y="5194776"/>
            <a:chExt cx="3182814" cy="558417"/>
          </a:xfrm>
        </p:grpSpPr>
        <p:grpSp>
          <p:nvGrpSpPr>
            <p:cNvPr id="41" name="Group 6">
              <a:extLst>
                <a:ext uri="{FF2B5EF4-FFF2-40B4-BE49-F238E27FC236}">
                  <a16:creationId xmlns:a16="http://schemas.microsoft.com/office/drawing/2014/main" id="{22F1B667-0B10-E07F-113C-BD58BC94A1ED}"/>
                </a:ext>
              </a:extLst>
            </p:cNvPr>
            <p:cNvGrpSpPr/>
            <p:nvPr/>
          </p:nvGrpSpPr>
          <p:grpSpPr>
            <a:xfrm>
              <a:off x="7349706" y="5194776"/>
              <a:ext cx="242103" cy="243188"/>
              <a:chOff x="14167" y="0"/>
              <a:chExt cx="6321665" cy="6350000"/>
            </a:xfrm>
          </p:grpSpPr>
          <p:sp>
            <p:nvSpPr>
              <p:cNvPr id="42" name="Freeform 7">
                <a:extLst>
                  <a:ext uri="{FF2B5EF4-FFF2-40B4-BE49-F238E27FC236}">
                    <a16:creationId xmlns:a16="http://schemas.microsoft.com/office/drawing/2014/main" id="{C761FE52-FA97-7762-076C-40285A1C7A9E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B92D"/>
              </a:solidFill>
            </p:spPr>
          </p:sp>
        </p:grpSp>
        <p:sp>
          <p:nvSpPr>
            <p:cNvPr id="43" name="TextBox 17">
              <a:extLst>
                <a:ext uri="{FF2B5EF4-FFF2-40B4-BE49-F238E27FC236}">
                  <a16:creationId xmlns:a16="http://schemas.microsoft.com/office/drawing/2014/main" id="{E5DB777B-0F76-1832-B155-9C0F4B8589B2}"/>
                </a:ext>
              </a:extLst>
            </p:cNvPr>
            <p:cNvSpPr txBox="1"/>
            <p:nvPr/>
          </p:nvSpPr>
          <p:spPr>
            <a:xfrm>
              <a:off x="7778973" y="5199195"/>
              <a:ext cx="2753547" cy="5539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th-TH" spc="-34">
                  <a:solidFill>
                    <a:srgbClr val="3944A1"/>
                  </a:solidFill>
                  <a:latin typeface="Athiti"/>
                  <a:cs typeface="Athiti"/>
                </a:rPr>
                <a:t>ตั้งค่า </a:t>
              </a:r>
              <a:r>
                <a:rPr lang="en-US" spc="-34">
                  <a:solidFill>
                    <a:srgbClr val="3944A1"/>
                  </a:solidFill>
                  <a:latin typeface="Athiti"/>
                  <a:cs typeface="Athiti"/>
                </a:rPr>
                <a:t>Alert </a:t>
              </a:r>
              <a:r>
                <a:rPr lang="th-TH" spc="-34">
                  <a:solidFill>
                    <a:srgbClr val="3944A1"/>
                  </a:solidFill>
                  <a:latin typeface="Athiti"/>
                  <a:cs typeface="Athiti"/>
                </a:rPr>
                <a:t>เมื่อมี </a:t>
              </a:r>
              <a:r>
                <a:rPr lang="en-US" spc="-34">
                  <a:solidFill>
                    <a:srgbClr val="3944A1"/>
                  </a:solidFill>
                  <a:latin typeface="Athiti"/>
                  <a:cs typeface="Athiti"/>
                </a:rPr>
                <a:t>Job Failures </a:t>
              </a:r>
              <a:r>
                <a:rPr lang="th-TH" spc="-34">
                  <a:solidFill>
                    <a:srgbClr val="3944A1"/>
                  </a:solidFill>
                  <a:latin typeface="Athiti"/>
                  <a:cs typeface="Athiti"/>
                </a:rPr>
                <a:t>เกิดขึ้นได้ </a:t>
              </a:r>
              <a:endParaRPr lang="en-US" spc="-34">
                <a:solidFill>
                  <a:srgbClr val="3944A1"/>
                </a:solidFill>
                <a:latin typeface="Athiti" panose="00000500000000000000" pitchFamily="2" charset="-34"/>
                <a:cs typeface="Athiti" panose="00000500000000000000" pitchFamily="2" charset="-34"/>
              </a:endParaRPr>
            </a:p>
          </p:txBody>
        </p:sp>
      </p:grpSp>
      <p:sp>
        <p:nvSpPr>
          <p:cNvPr id="11" name="AutoShape 22">
            <a:extLst>
              <a:ext uri="{FF2B5EF4-FFF2-40B4-BE49-F238E27FC236}">
                <a16:creationId xmlns:a16="http://schemas.microsoft.com/office/drawing/2014/main" id="{6D728D8F-62A0-0AD1-D47C-CC76972CB052}"/>
              </a:ext>
            </a:extLst>
          </p:cNvPr>
          <p:cNvSpPr/>
          <p:nvPr/>
        </p:nvSpPr>
        <p:spPr>
          <a:xfrm rot="7891" flipV="1">
            <a:off x="459800" y="6482349"/>
            <a:ext cx="11364306" cy="41105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6214B883-D357-B3B8-992E-F45D5DED7B01}"/>
              </a:ext>
            </a:extLst>
          </p:cNvPr>
          <p:cNvSpPr txBox="1"/>
          <p:nvPr/>
        </p:nvSpPr>
        <p:spPr>
          <a:xfrm>
            <a:off x="1248532" y="1424304"/>
            <a:ext cx="141975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2400">
                <a:solidFill>
                  <a:srgbClr val="414BA4"/>
                </a:solidFill>
                <a:latin typeface="Athiti"/>
                <a:cs typeface="Athiti"/>
              </a:rPr>
              <a:t>(1/4)</a:t>
            </a:r>
          </a:p>
        </p:txBody>
      </p:sp>
      <p:pic>
        <p:nvPicPr>
          <p:cNvPr id="22" name="Picture 2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ECE7375-0377-BA40-3E6B-D11ECDB6E5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486" y="2641389"/>
            <a:ext cx="5688004" cy="3010298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83415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503409" y="389738"/>
            <a:ext cx="1366603" cy="1366603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190688" y="652226"/>
            <a:ext cx="10089829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400" b="1" err="1">
                <a:solidFill>
                  <a:srgbClr val="414BA4"/>
                </a:solidFill>
                <a:latin typeface="Athiti"/>
                <a:cs typeface="Athiti"/>
              </a:rPr>
              <a:t>ทำความรู้จักกับ</a:t>
            </a:r>
            <a:r>
              <a:rPr lang="en-US" sz="5400" b="1">
                <a:solidFill>
                  <a:srgbClr val="414BA4"/>
                </a:solidFill>
                <a:latin typeface="Athiti"/>
                <a:cs typeface="Athiti"/>
              </a:rPr>
              <a:t> Apache Airflow</a:t>
            </a:r>
          </a:p>
        </p:txBody>
      </p:sp>
      <p:sp>
        <p:nvSpPr>
          <p:cNvPr id="3" name="Slide Number Placeholder 22">
            <a:extLst>
              <a:ext uri="{FF2B5EF4-FFF2-40B4-BE49-F238E27FC236}">
                <a16:creationId xmlns:a16="http://schemas.microsoft.com/office/drawing/2014/main" id="{37E5B249-578F-C7CA-7873-9D5173A50D3A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3944A1"/>
                </a:solidFill>
                <a:latin typeface="Montserrat"/>
              </a:rPr>
              <a:pPr/>
              <a:t>14</a:t>
            </a:fld>
            <a:endParaRPr lang="en-US" sz="1400" spc="-33">
              <a:solidFill>
                <a:srgbClr val="3944A1"/>
              </a:solidFill>
              <a:latin typeface="Montserra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021EACE1-262F-08CA-8A9A-D3F47D93139B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3944A1"/>
                </a:solidFill>
                <a:latin typeface="Montserrat"/>
              </a:rPr>
              <a:t>Page</a:t>
            </a:r>
            <a:endParaRPr lang="en-US" sz="1400">
              <a:solidFill>
                <a:srgbClr val="3944A1"/>
              </a:solidFill>
              <a:cs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A34DDD3-0897-35A9-A49C-32DCF3A2DBB6}"/>
              </a:ext>
            </a:extLst>
          </p:cNvPr>
          <p:cNvGrpSpPr/>
          <p:nvPr/>
        </p:nvGrpSpPr>
        <p:grpSpPr>
          <a:xfrm>
            <a:off x="5330530" y="2431323"/>
            <a:ext cx="2533464" cy="294675"/>
            <a:chOff x="7349163" y="1682281"/>
            <a:chExt cx="2533464" cy="294675"/>
          </a:xfrm>
        </p:grpSpPr>
        <p:grpSp>
          <p:nvGrpSpPr>
            <p:cNvPr id="6" name="Group 6"/>
            <p:cNvGrpSpPr/>
            <p:nvPr/>
          </p:nvGrpSpPr>
          <p:grpSpPr>
            <a:xfrm>
              <a:off x="7349163" y="1733768"/>
              <a:ext cx="242103" cy="243188"/>
              <a:chOff x="80423" y="1141594"/>
              <a:chExt cx="6321669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80423" y="1141594"/>
                <a:ext cx="6321669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B92D"/>
              </a:solidFill>
            </p:spPr>
          </p:sp>
        </p:grpSp>
        <p:sp>
          <p:nvSpPr>
            <p:cNvPr id="20" name="TextBox 17">
              <a:extLst>
                <a:ext uri="{FF2B5EF4-FFF2-40B4-BE49-F238E27FC236}">
                  <a16:creationId xmlns:a16="http://schemas.microsoft.com/office/drawing/2014/main" id="{D4114062-E18B-AEE3-9BF5-13F1CABCF2E3}"/>
                </a:ext>
              </a:extLst>
            </p:cNvPr>
            <p:cNvSpPr txBox="1"/>
            <p:nvPr/>
          </p:nvSpPr>
          <p:spPr>
            <a:xfrm>
              <a:off x="7790246" y="1682281"/>
              <a:ext cx="2092381" cy="2769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th-TH" spc="-34">
                  <a:solidFill>
                    <a:srgbClr val="3944A1"/>
                  </a:solidFill>
                  <a:latin typeface="Athiti"/>
                  <a:cs typeface="Athiti"/>
                </a:rPr>
                <a:t>DAG</a:t>
              </a:r>
            </a:p>
          </p:txBody>
        </p:sp>
      </p:grpSp>
      <p:sp>
        <p:nvSpPr>
          <p:cNvPr id="11" name="AutoShape 22">
            <a:extLst>
              <a:ext uri="{FF2B5EF4-FFF2-40B4-BE49-F238E27FC236}">
                <a16:creationId xmlns:a16="http://schemas.microsoft.com/office/drawing/2014/main" id="{6D728D8F-62A0-0AD1-D47C-CC76972CB052}"/>
              </a:ext>
            </a:extLst>
          </p:cNvPr>
          <p:cNvSpPr/>
          <p:nvPr/>
        </p:nvSpPr>
        <p:spPr>
          <a:xfrm rot="7891" flipV="1">
            <a:off x="459800" y="6482349"/>
            <a:ext cx="11364306" cy="41105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23C93129-ED29-701E-C05E-7AC7B1C719B2}"/>
              </a:ext>
            </a:extLst>
          </p:cNvPr>
          <p:cNvSpPr txBox="1"/>
          <p:nvPr/>
        </p:nvSpPr>
        <p:spPr>
          <a:xfrm>
            <a:off x="5329163" y="3088389"/>
            <a:ext cx="643841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th-TH" spc="-34">
                <a:solidFill>
                  <a:srgbClr val="3944A1"/>
                </a:solidFill>
                <a:latin typeface="Athiti"/>
                <a:cs typeface="Athiti"/>
              </a:rPr>
              <a:t>Directed Acyclic Graph ประกอบไปด้วยหลายๆ Task ที่เชื่อมต่อกันและในแต่ละ Task นั้นก็มีความสามารถที่แตกต่างกัน ขึ้นอยู่กับการเขียน </a:t>
            </a:r>
            <a:r>
              <a:rPr lang="en-US" spc="-34">
                <a:solidFill>
                  <a:srgbClr val="3944A1"/>
                </a:solidFill>
                <a:latin typeface="Athiti"/>
                <a:cs typeface="Athiti"/>
              </a:rPr>
              <a:t>Code </a:t>
            </a:r>
            <a:r>
              <a:rPr lang="th-TH" spc="-34">
                <a:solidFill>
                  <a:srgbClr val="3944A1"/>
                </a:solidFill>
                <a:latin typeface="Athiti"/>
                <a:cs typeface="Athiti"/>
              </a:rPr>
              <a:t>ของเรา</a:t>
            </a:r>
            <a:endParaRPr lang="en-US" spc="-34">
              <a:solidFill>
                <a:srgbClr val="3944A1"/>
              </a:solidFill>
              <a:latin typeface="Athiti"/>
              <a:cs typeface="Athiti"/>
            </a:endParaRPr>
          </a:p>
          <a:p>
            <a:pPr algn="just"/>
            <a:endParaRPr lang="en-US"/>
          </a:p>
        </p:txBody>
      </p:sp>
      <p:sp>
        <p:nvSpPr>
          <p:cNvPr id="29" name="TextBox 14">
            <a:extLst>
              <a:ext uri="{FF2B5EF4-FFF2-40B4-BE49-F238E27FC236}">
                <a16:creationId xmlns:a16="http://schemas.microsoft.com/office/drawing/2014/main" id="{BC2C4923-EF83-C1DD-1648-FAB4DE7F5C3F}"/>
              </a:ext>
            </a:extLst>
          </p:cNvPr>
          <p:cNvSpPr txBox="1"/>
          <p:nvPr/>
        </p:nvSpPr>
        <p:spPr>
          <a:xfrm>
            <a:off x="1248532" y="1424304"/>
            <a:ext cx="141975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2400">
                <a:solidFill>
                  <a:srgbClr val="414BA4"/>
                </a:solidFill>
                <a:latin typeface="Athiti"/>
                <a:cs typeface="Athiti"/>
              </a:rPr>
              <a:t>(2/4)</a:t>
            </a:r>
          </a:p>
        </p:txBody>
      </p:sp>
      <p:pic>
        <p:nvPicPr>
          <p:cNvPr id="8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A6E0367-E9C9-1031-8E5F-AC0DBDEAAD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815"/>
          <a:stretch/>
        </p:blipFill>
        <p:spPr>
          <a:xfrm>
            <a:off x="4806268" y="4278414"/>
            <a:ext cx="6901841" cy="1972134"/>
          </a:xfrm>
          <a:prstGeom prst="rect">
            <a:avLst/>
          </a:prstGeom>
        </p:spPr>
      </p:pic>
      <p:pic>
        <p:nvPicPr>
          <p:cNvPr id="12" name="Picture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839461B-10C4-BFBC-D9EF-E760234F49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634" r="-78" b="-139"/>
          <a:stretch/>
        </p:blipFill>
        <p:spPr>
          <a:xfrm>
            <a:off x="539003" y="2254065"/>
            <a:ext cx="3996765" cy="404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44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503409" y="389738"/>
            <a:ext cx="1366603" cy="1366603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190688" y="652226"/>
            <a:ext cx="10089829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400" b="1" err="1">
                <a:solidFill>
                  <a:srgbClr val="414BA4"/>
                </a:solidFill>
                <a:latin typeface="Athiti"/>
                <a:cs typeface="Athiti"/>
              </a:rPr>
              <a:t>ทำความรู้จักกับ</a:t>
            </a:r>
            <a:r>
              <a:rPr lang="en-US" sz="5400" b="1">
                <a:solidFill>
                  <a:srgbClr val="414BA4"/>
                </a:solidFill>
                <a:latin typeface="Athiti"/>
                <a:cs typeface="Athiti"/>
              </a:rPr>
              <a:t> Apache Airflow</a:t>
            </a:r>
          </a:p>
        </p:txBody>
      </p:sp>
      <p:sp>
        <p:nvSpPr>
          <p:cNvPr id="3" name="Slide Number Placeholder 22">
            <a:extLst>
              <a:ext uri="{FF2B5EF4-FFF2-40B4-BE49-F238E27FC236}">
                <a16:creationId xmlns:a16="http://schemas.microsoft.com/office/drawing/2014/main" id="{37E5B249-578F-C7CA-7873-9D5173A50D3A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3944A1"/>
                </a:solidFill>
                <a:latin typeface="Montserrat"/>
              </a:rPr>
              <a:pPr/>
              <a:t>15</a:t>
            </a:fld>
            <a:endParaRPr lang="en-US" sz="1400" spc="-33">
              <a:solidFill>
                <a:srgbClr val="3944A1"/>
              </a:solidFill>
              <a:latin typeface="Montserra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021EACE1-262F-08CA-8A9A-D3F47D93139B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3944A1"/>
                </a:solidFill>
                <a:latin typeface="Montserrat"/>
              </a:rPr>
              <a:t>Page</a:t>
            </a:r>
            <a:endParaRPr lang="en-US" sz="1400">
              <a:solidFill>
                <a:srgbClr val="3944A1"/>
              </a:solidFill>
              <a:cs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A34DDD3-0897-35A9-A49C-32DCF3A2DBB6}"/>
              </a:ext>
            </a:extLst>
          </p:cNvPr>
          <p:cNvGrpSpPr/>
          <p:nvPr/>
        </p:nvGrpSpPr>
        <p:grpSpPr>
          <a:xfrm>
            <a:off x="8592565" y="2690846"/>
            <a:ext cx="2533464" cy="294675"/>
            <a:chOff x="7349163" y="1682281"/>
            <a:chExt cx="2533464" cy="294675"/>
          </a:xfrm>
        </p:grpSpPr>
        <p:grpSp>
          <p:nvGrpSpPr>
            <p:cNvPr id="6" name="Group 6"/>
            <p:cNvGrpSpPr/>
            <p:nvPr/>
          </p:nvGrpSpPr>
          <p:grpSpPr>
            <a:xfrm>
              <a:off x="7349163" y="1733768"/>
              <a:ext cx="242103" cy="243188"/>
              <a:chOff x="80423" y="1141594"/>
              <a:chExt cx="6321669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80423" y="1141594"/>
                <a:ext cx="6321669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B92D"/>
              </a:solidFill>
            </p:spPr>
          </p:sp>
        </p:grpSp>
        <p:sp>
          <p:nvSpPr>
            <p:cNvPr id="20" name="TextBox 17">
              <a:extLst>
                <a:ext uri="{FF2B5EF4-FFF2-40B4-BE49-F238E27FC236}">
                  <a16:creationId xmlns:a16="http://schemas.microsoft.com/office/drawing/2014/main" id="{D4114062-E18B-AEE3-9BF5-13F1CABCF2E3}"/>
                </a:ext>
              </a:extLst>
            </p:cNvPr>
            <p:cNvSpPr txBox="1"/>
            <p:nvPr/>
          </p:nvSpPr>
          <p:spPr>
            <a:xfrm>
              <a:off x="7790246" y="1682281"/>
              <a:ext cx="2092381" cy="2769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th-TH" spc="-34">
                  <a:solidFill>
                    <a:srgbClr val="3944A1"/>
                  </a:solidFill>
                  <a:latin typeface="Athiti"/>
                  <a:cs typeface="Athiti"/>
                </a:rPr>
                <a:t>Tree View</a:t>
              </a:r>
              <a:endParaRPr lang="en-US"/>
            </a:p>
          </p:txBody>
        </p:sp>
      </p:grpSp>
      <p:sp>
        <p:nvSpPr>
          <p:cNvPr id="11" name="AutoShape 22">
            <a:extLst>
              <a:ext uri="{FF2B5EF4-FFF2-40B4-BE49-F238E27FC236}">
                <a16:creationId xmlns:a16="http://schemas.microsoft.com/office/drawing/2014/main" id="{6D728D8F-62A0-0AD1-D47C-CC76972CB052}"/>
              </a:ext>
            </a:extLst>
          </p:cNvPr>
          <p:cNvSpPr/>
          <p:nvPr/>
        </p:nvSpPr>
        <p:spPr>
          <a:xfrm rot="7891" flipV="1">
            <a:off x="459800" y="6482349"/>
            <a:ext cx="11364306" cy="41105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5BC2D14C-0B32-27C3-E04F-7D7E84F1B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1174" y="2430866"/>
            <a:ext cx="7582567" cy="2700230"/>
          </a:xfrm>
          <a:prstGeom prst="rect">
            <a:avLst/>
          </a:prstGeom>
        </p:spPr>
      </p:pic>
      <p:sp>
        <p:nvSpPr>
          <p:cNvPr id="22" name="TextBox 17">
            <a:extLst>
              <a:ext uri="{FF2B5EF4-FFF2-40B4-BE49-F238E27FC236}">
                <a16:creationId xmlns:a16="http://schemas.microsoft.com/office/drawing/2014/main" id="{23C93129-ED29-701E-C05E-7AC7B1C719B2}"/>
              </a:ext>
            </a:extLst>
          </p:cNvPr>
          <p:cNvSpPr txBox="1"/>
          <p:nvPr/>
        </p:nvSpPr>
        <p:spPr>
          <a:xfrm>
            <a:off x="8592565" y="3322691"/>
            <a:ext cx="3012561" cy="1938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th-TH" spc="-34">
                <a:solidFill>
                  <a:srgbClr val="3944A1"/>
                </a:solidFill>
                <a:latin typeface="Athiti"/>
                <a:cs typeface="Athiti"/>
              </a:rPr>
              <a:t>มุมมองที่แสดงถึง Task ของ DAG ในช่วงเวลาต่าง ๆ แต่ละคอลัมน์แสดงถึงการเรียกใช้ DAG และแต่ละช่องเป็น Instance ของ Task โดยแต่ละ Instance มีรหัสสีตามสถานะของ DAG Runs</a:t>
            </a:r>
            <a:endParaRPr lang="en-US" spc="-34">
              <a:solidFill>
                <a:srgbClr val="3944A1"/>
              </a:solidFill>
              <a:latin typeface="Athiti"/>
              <a:cs typeface="Athiti"/>
            </a:endParaRPr>
          </a:p>
          <a:p>
            <a:pPr algn="just"/>
            <a:endParaRPr lang="en-US" spc="-34">
              <a:solidFill>
                <a:srgbClr val="3944A1"/>
              </a:solidFill>
              <a:latin typeface="Athiti"/>
              <a:cs typeface="Athiti"/>
            </a:endParaRPr>
          </a:p>
        </p:txBody>
      </p:sp>
      <p:sp>
        <p:nvSpPr>
          <p:cNvPr id="29" name="TextBox 14">
            <a:extLst>
              <a:ext uri="{FF2B5EF4-FFF2-40B4-BE49-F238E27FC236}">
                <a16:creationId xmlns:a16="http://schemas.microsoft.com/office/drawing/2014/main" id="{BC2C4923-EF83-C1DD-1648-FAB4DE7F5C3F}"/>
              </a:ext>
            </a:extLst>
          </p:cNvPr>
          <p:cNvSpPr txBox="1"/>
          <p:nvPr/>
        </p:nvSpPr>
        <p:spPr>
          <a:xfrm>
            <a:off x="1248532" y="1424304"/>
            <a:ext cx="141975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2400">
                <a:solidFill>
                  <a:srgbClr val="414BA4"/>
                </a:solidFill>
                <a:latin typeface="Athiti"/>
                <a:cs typeface="Athiti"/>
              </a:rPr>
              <a:t>(3/4)</a:t>
            </a:r>
          </a:p>
        </p:txBody>
      </p:sp>
    </p:spTree>
    <p:extLst>
      <p:ext uri="{BB962C8B-B14F-4D97-AF65-F5344CB8AC3E}">
        <p14:creationId xmlns:p14="http://schemas.microsoft.com/office/powerpoint/2010/main" val="3085801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503409" y="389738"/>
            <a:ext cx="1366603" cy="1366603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190688" y="652226"/>
            <a:ext cx="10089829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400" b="1" err="1">
                <a:solidFill>
                  <a:srgbClr val="414BA4"/>
                </a:solidFill>
                <a:latin typeface="Athiti"/>
                <a:cs typeface="Athiti"/>
              </a:rPr>
              <a:t>ทำความรู้จักกับ</a:t>
            </a:r>
            <a:r>
              <a:rPr lang="en-US" sz="5400" b="1">
                <a:solidFill>
                  <a:srgbClr val="414BA4"/>
                </a:solidFill>
                <a:latin typeface="Athiti"/>
                <a:cs typeface="Athiti"/>
              </a:rPr>
              <a:t> Apache Airflow</a:t>
            </a:r>
          </a:p>
        </p:txBody>
      </p:sp>
      <p:sp>
        <p:nvSpPr>
          <p:cNvPr id="3" name="Slide Number Placeholder 22">
            <a:extLst>
              <a:ext uri="{FF2B5EF4-FFF2-40B4-BE49-F238E27FC236}">
                <a16:creationId xmlns:a16="http://schemas.microsoft.com/office/drawing/2014/main" id="{37E5B249-578F-C7CA-7873-9D5173A50D3A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3944A1"/>
                </a:solidFill>
                <a:latin typeface="Montserrat"/>
              </a:rPr>
              <a:pPr/>
              <a:t>16</a:t>
            </a:fld>
            <a:endParaRPr lang="en-US" sz="1400" spc="-33">
              <a:solidFill>
                <a:srgbClr val="3944A1"/>
              </a:solidFill>
              <a:latin typeface="Montserra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021EACE1-262F-08CA-8A9A-D3F47D93139B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3944A1"/>
                </a:solidFill>
                <a:latin typeface="Montserrat"/>
              </a:rPr>
              <a:t>Page</a:t>
            </a:r>
            <a:endParaRPr lang="en-US" sz="1400">
              <a:solidFill>
                <a:srgbClr val="3944A1"/>
              </a:solidFill>
              <a:cs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A34DDD3-0897-35A9-A49C-32DCF3A2DBB6}"/>
              </a:ext>
            </a:extLst>
          </p:cNvPr>
          <p:cNvGrpSpPr/>
          <p:nvPr/>
        </p:nvGrpSpPr>
        <p:grpSpPr>
          <a:xfrm>
            <a:off x="8626767" y="2497542"/>
            <a:ext cx="2533464" cy="294675"/>
            <a:chOff x="7349163" y="1682281"/>
            <a:chExt cx="2533464" cy="294675"/>
          </a:xfrm>
        </p:grpSpPr>
        <p:grpSp>
          <p:nvGrpSpPr>
            <p:cNvPr id="6" name="Group 6"/>
            <p:cNvGrpSpPr/>
            <p:nvPr/>
          </p:nvGrpSpPr>
          <p:grpSpPr>
            <a:xfrm>
              <a:off x="7349163" y="1733768"/>
              <a:ext cx="242103" cy="243188"/>
              <a:chOff x="80423" y="1141594"/>
              <a:chExt cx="6321669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80423" y="1141594"/>
                <a:ext cx="6321669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B92D"/>
              </a:solidFill>
            </p:spPr>
          </p:sp>
        </p:grpSp>
        <p:sp>
          <p:nvSpPr>
            <p:cNvPr id="20" name="TextBox 17">
              <a:extLst>
                <a:ext uri="{FF2B5EF4-FFF2-40B4-BE49-F238E27FC236}">
                  <a16:creationId xmlns:a16="http://schemas.microsoft.com/office/drawing/2014/main" id="{D4114062-E18B-AEE3-9BF5-13F1CABCF2E3}"/>
                </a:ext>
              </a:extLst>
            </p:cNvPr>
            <p:cNvSpPr txBox="1"/>
            <p:nvPr/>
          </p:nvSpPr>
          <p:spPr>
            <a:xfrm>
              <a:off x="7790246" y="1682281"/>
              <a:ext cx="2092381" cy="2769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th-TH" spc="-34" err="1">
                  <a:solidFill>
                    <a:srgbClr val="3944A1"/>
                  </a:solidFill>
                  <a:latin typeface="Athiti"/>
                  <a:cs typeface="Athiti"/>
                </a:rPr>
                <a:t>Graph</a:t>
              </a:r>
              <a:r>
                <a:rPr lang="th-TH" spc="-34">
                  <a:solidFill>
                    <a:srgbClr val="3944A1"/>
                  </a:solidFill>
                  <a:latin typeface="Athiti"/>
                  <a:cs typeface="Athiti"/>
                </a:rPr>
                <a:t> </a:t>
              </a:r>
              <a:r>
                <a:rPr lang="th-TH" spc="-34" err="1">
                  <a:solidFill>
                    <a:srgbClr val="3944A1"/>
                  </a:solidFill>
                  <a:latin typeface="Athiti"/>
                  <a:cs typeface="Athiti"/>
                </a:rPr>
                <a:t>View</a:t>
              </a:r>
              <a:endParaRPr lang="en-US" err="1"/>
            </a:p>
          </p:txBody>
        </p:sp>
      </p:grpSp>
      <p:sp>
        <p:nvSpPr>
          <p:cNvPr id="11" name="AutoShape 22">
            <a:extLst>
              <a:ext uri="{FF2B5EF4-FFF2-40B4-BE49-F238E27FC236}">
                <a16:creationId xmlns:a16="http://schemas.microsoft.com/office/drawing/2014/main" id="{6D728D8F-62A0-0AD1-D47C-CC76972CB052}"/>
              </a:ext>
            </a:extLst>
          </p:cNvPr>
          <p:cNvSpPr/>
          <p:nvPr/>
        </p:nvSpPr>
        <p:spPr>
          <a:xfrm rot="7891" flipV="1">
            <a:off x="459800" y="6482349"/>
            <a:ext cx="11364306" cy="41105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476D4B36-2480-4F4F-1267-87C8B74D25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458" y="2140793"/>
            <a:ext cx="7769726" cy="2960867"/>
          </a:xfrm>
          <a:prstGeom prst="rect">
            <a:avLst/>
          </a:prstGeom>
        </p:spPr>
      </p:pic>
      <p:sp>
        <p:nvSpPr>
          <p:cNvPr id="10" name="TextBox 17">
            <a:extLst>
              <a:ext uri="{FF2B5EF4-FFF2-40B4-BE49-F238E27FC236}">
                <a16:creationId xmlns:a16="http://schemas.microsoft.com/office/drawing/2014/main" id="{ECD36F98-008F-1D5A-275F-C0B8E6768E99}"/>
              </a:ext>
            </a:extLst>
          </p:cNvPr>
          <p:cNvSpPr txBox="1"/>
          <p:nvPr/>
        </p:nvSpPr>
        <p:spPr>
          <a:xfrm>
            <a:off x="8625398" y="3103099"/>
            <a:ext cx="3283463" cy="1938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th-TH" spc="-34">
                <a:solidFill>
                  <a:srgbClr val="3944A1"/>
                </a:solidFill>
                <a:latin typeface="Athiti"/>
                <a:cs typeface="Athiti"/>
              </a:rPr>
              <a:t>มุมมองที่แสดงถึง </a:t>
            </a:r>
            <a:r>
              <a:rPr lang="th-TH" spc="-34" err="1">
                <a:solidFill>
                  <a:srgbClr val="3944A1"/>
                </a:solidFill>
                <a:latin typeface="Athiti"/>
                <a:cs typeface="Athiti"/>
              </a:rPr>
              <a:t>Task</a:t>
            </a:r>
            <a:r>
              <a:rPr lang="th-TH" spc="-34">
                <a:solidFill>
                  <a:srgbClr val="3944A1"/>
                </a:solidFill>
                <a:latin typeface="Athiti"/>
                <a:cs typeface="Athiti"/>
              </a:rPr>
              <a:t> ที่ทำงานต่อกันใน DAG มุมมองนี้มีประโยชน์อย่างยิ่งเพราะสามารถใช้ตรวจทาน DAG ดู </a:t>
            </a:r>
            <a:r>
              <a:rPr lang="th-TH" spc="-34" err="1">
                <a:solidFill>
                  <a:srgbClr val="3944A1"/>
                </a:solidFill>
                <a:latin typeface="Athiti"/>
                <a:cs typeface="Athiti"/>
              </a:rPr>
              <a:t>Flow</a:t>
            </a:r>
            <a:r>
              <a:rPr lang="th-TH" spc="-34">
                <a:solidFill>
                  <a:srgbClr val="3944A1"/>
                </a:solidFill>
                <a:latin typeface="Athiti"/>
                <a:cs typeface="Athiti"/>
              </a:rPr>
              <a:t> การทำงานได้อย่างง่ายดายและมีสถานะบอกการทำงานของแต่ละ </a:t>
            </a:r>
            <a:r>
              <a:rPr lang="th-TH" spc="-34" err="1">
                <a:solidFill>
                  <a:srgbClr val="3944A1"/>
                </a:solidFill>
                <a:latin typeface="Athiti"/>
                <a:cs typeface="Athiti"/>
              </a:rPr>
              <a:t>Task</a:t>
            </a:r>
            <a:endParaRPr lang="en-US" spc="-34">
              <a:solidFill>
                <a:srgbClr val="3944A1"/>
              </a:solidFill>
              <a:latin typeface="Athiti"/>
              <a:cs typeface="Athiti"/>
            </a:endParaRPr>
          </a:p>
          <a:p>
            <a:pPr algn="just"/>
            <a:endParaRPr lang="en-US"/>
          </a:p>
          <a:p>
            <a:pPr algn="just"/>
            <a:endParaRPr lang="en-US" spc="-34">
              <a:solidFill>
                <a:srgbClr val="3944A1"/>
              </a:solidFill>
              <a:latin typeface="Athiti"/>
              <a:cs typeface="Athiti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E8F5963C-218B-262C-6E4A-E867DE988FA5}"/>
              </a:ext>
            </a:extLst>
          </p:cNvPr>
          <p:cNvSpPr txBox="1"/>
          <p:nvPr/>
        </p:nvSpPr>
        <p:spPr>
          <a:xfrm>
            <a:off x="1248532" y="1424304"/>
            <a:ext cx="141975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2400">
                <a:solidFill>
                  <a:srgbClr val="414BA4"/>
                </a:solidFill>
                <a:latin typeface="Athiti"/>
                <a:cs typeface="Athiti"/>
              </a:rPr>
              <a:t>(4/4)</a:t>
            </a:r>
          </a:p>
        </p:txBody>
      </p:sp>
    </p:spTree>
    <p:extLst>
      <p:ext uri="{BB962C8B-B14F-4D97-AF65-F5344CB8AC3E}">
        <p14:creationId xmlns:p14="http://schemas.microsoft.com/office/powerpoint/2010/main" val="146598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2">
            <a:extLst>
              <a:ext uri="{FF2B5EF4-FFF2-40B4-BE49-F238E27FC236}">
                <a16:creationId xmlns:a16="http://schemas.microsoft.com/office/drawing/2014/main" id="{37E5B249-578F-C7CA-7873-9D5173A50D3A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3944A1"/>
                </a:solidFill>
                <a:latin typeface="Montserrat"/>
              </a:rPr>
              <a:pPr/>
              <a:t>17</a:t>
            </a:fld>
            <a:endParaRPr lang="en-US" sz="1400" spc="-33">
              <a:solidFill>
                <a:srgbClr val="3944A1"/>
              </a:solidFill>
              <a:latin typeface="Montserra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021EACE1-262F-08CA-8A9A-D3F47D93139B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3944A1"/>
                </a:solidFill>
                <a:latin typeface="Montserrat"/>
              </a:rPr>
              <a:t>Page</a:t>
            </a:r>
            <a:endParaRPr lang="en-US" sz="1400">
              <a:solidFill>
                <a:srgbClr val="3944A1"/>
              </a:solidFill>
              <a:cs typeface="Calibri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8E36765-C4A0-5C00-505C-C9D1D0398C6A}"/>
              </a:ext>
            </a:extLst>
          </p:cNvPr>
          <p:cNvGrpSpPr/>
          <p:nvPr/>
        </p:nvGrpSpPr>
        <p:grpSpPr>
          <a:xfrm>
            <a:off x="1267792" y="1628487"/>
            <a:ext cx="9466857" cy="4299193"/>
            <a:chOff x="616226" y="1871444"/>
            <a:chExt cx="9466857" cy="429919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CC17F0B-049E-CDBE-2EC7-941BD4AB9A79}"/>
                </a:ext>
              </a:extLst>
            </p:cNvPr>
            <p:cNvSpPr/>
            <p:nvPr/>
          </p:nvSpPr>
          <p:spPr>
            <a:xfrm>
              <a:off x="5210458" y="3877793"/>
              <a:ext cx="1811130" cy="64052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>
                  <a:solidFill>
                    <a:srgbClr val="414BA4"/>
                  </a:solidFill>
                  <a:latin typeface="Athiti"/>
                  <a:cs typeface="Athiti"/>
                </a:rPr>
                <a:t>Dynamic DAGs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C60949B-D144-21DE-9451-A72D3A9DF31F}"/>
                </a:ext>
              </a:extLst>
            </p:cNvPr>
            <p:cNvGrpSpPr/>
            <p:nvPr/>
          </p:nvGrpSpPr>
          <p:grpSpPr>
            <a:xfrm>
              <a:off x="616226" y="1871444"/>
              <a:ext cx="4017592" cy="4299193"/>
              <a:chOff x="572052" y="1899053"/>
              <a:chExt cx="4017592" cy="4299193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119FBCB1-7DE2-46E2-48DC-6F8422110802}"/>
                  </a:ext>
                </a:extLst>
              </p:cNvPr>
              <p:cNvGrpSpPr/>
              <p:nvPr/>
            </p:nvGrpSpPr>
            <p:grpSpPr>
              <a:xfrm>
                <a:off x="572052" y="1899053"/>
                <a:ext cx="3900694" cy="4244778"/>
                <a:chOff x="892313" y="2208270"/>
                <a:chExt cx="3900694" cy="4244778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806CCC1-830E-E4C1-8345-19D7DFCBB6CB}"/>
                    </a:ext>
                  </a:extLst>
                </p:cNvPr>
                <p:cNvGrpSpPr/>
                <p:nvPr/>
              </p:nvGrpSpPr>
              <p:grpSpPr>
                <a:xfrm>
                  <a:off x="892313" y="2208270"/>
                  <a:ext cx="3900694" cy="4244778"/>
                  <a:chOff x="892313" y="2208270"/>
                  <a:chExt cx="3900694" cy="4244778"/>
                </a:xfrm>
              </p:grpSpPr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2DF14513-653C-68AE-5741-19132D6FC894}"/>
                      </a:ext>
                    </a:extLst>
                  </p:cNvPr>
                  <p:cNvSpPr/>
                  <p:nvPr/>
                </p:nvSpPr>
                <p:spPr>
                  <a:xfrm>
                    <a:off x="967130" y="2600254"/>
                    <a:ext cx="3825877" cy="3852794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1" name="TextBox 2">
                    <a:extLst>
                      <a:ext uri="{FF2B5EF4-FFF2-40B4-BE49-F238E27FC236}">
                        <a16:creationId xmlns:a16="http://schemas.microsoft.com/office/drawing/2014/main" id="{70150652-4204-E7F4-3EFA-B06852965B2F}"/>
                      </a:ext>
                    </a:extLst>
                  </p:cNvPr>
                  <p:cNvSpPr txBox="1"/>
                  <p:nvPr/>
                </p:nvSpPr>
                <p:spPr>
                  <a:xfrm>
                    <a:off x="1874186" y="2872006"/>
                    <a:ext cx="1884987" cy="344359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txBody>
                  <a:bodyPr wrap="square" lIns="91440" tIns="45720" rIns="91440" bIns="45720" rtlCol="0" anchor="t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600">
                        <a:solidFill>
                          <a:srgbClr val="414BA4"/>
                        </a:solidFill>
                        <a:latin typeface="Athiti"/>
                        <a:cs typeface="Athiti"/>
                      </a:rPr>
                      <a:t>Airflow Variables</a:t>
                    </a:r>
                    <a:endParaRPr lang="en-US"/>
                  </a:p>
                </p:txBody>
              </p:sp>
              <p:sp>
                <p:nvSpPr>
                  <p:cNvPr id="32" name="TextBox 3">
                    <a:extLst>
                      <a:ext uri="{FF2B5EF4-FFF2-40B4-BE49-F238E27FC236}">
                        <a16:creationId xmlns:a16="http://schemas.microsoft.com/office/drawing/2014/main" id="{72BB64B7-D7B7-3688-CF23-3B5F7DDF1C92}"/>
                      </a:ext>
                    </a:extLst>
                  </p:cNvPr>
                  <p:cNvSpPr txBox="1"/>
                  <p:nvPr/>
                </p:nvSpPr>
                <p:spPr>
                  <a:xfrm>
                    <a:off x="1874185" y="3429855"/>
                    <a:ext cx="1884984" cy="338554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txBody>
                  <a:bodyPr wrap="square" lIns="91440" tIns="45720" rIns="91440" bIns="45720" rtlCol="0" anchor="t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600">
                        <a:solidFill>
                          <a:srgbClr val="414BA4"/>
                        </a:solidFill>
                        <a:latin typeface="Athiti"/>
                        <a:cs typeface="Athiti"/>
                      </a:rPr>
                      <a:t>Airflow Connection</a:t>
                    </a:r>
                    <a:endParaRPr lang="en-US"/>
                  </a:p>
                </p:txBody>
              </p:sp>
              <p:pic>
                <p:nvPicPr>
                  <p:cNvPr id="7" name="Picture 7" descr="Logo, company name&#10;&#10;Description automatically generated">
                    <a:extLst>
                      <a:ext uri="{FF2B5EF4-FFF2-40B4-BE49-F238E27FC236}">
                        <a16:creationId xmlns:a16="http://schemas.microsoft.com/office/drawing/2014/main" id="{1EC073FC-3701-506B-90AD-81E61375F7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892313" y="2208270"/>
                    <a:ext cx="1544983" cy="64689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1C399F4E-336E-FF16-247F-E8782219F237}"/>
                    </a:ext>
                  </a:extLst>
                </p:cNvPr>
                <p:cNvGrpSpPr/>
                <p:nvPr/>
              </p:nvGrpSpPr>
              <p:grpSpPr>
                <a:xfrm>
                  <a:off x="1188277" y="4170017"/>
                  <a:ext cx="3368259" cy="1949172"/>
                  <a:chOff x="575365" y="4208669"/>
                  <a:chExt cx="4052955" cy="2026477"/>
                </a:xfrm>
              </p:grpSpPr>
              <p:sp>
                <p:nvSpPr>
                  <p:cNvPr id="2" name="Cloud 1">
                    <a:extLst>
                      <a:ext uri="{FF2B5EF4-FFF2-40B4-BE49-F238E27FC236}">
                        <a16:creationId xmlns:a16="http://schemas.microsoft.com/office/drawing/2014/main" id="{7A28CE77-66F1-F1F6-7A89-27EEB03D4ED9}"/>
                      </a:ext>
                    </a:extLst>
                  </p:cNvPr>
                  <p:cNvSpPr/>
                  <p:nvPr/>
                </p:nvSpPr>
                <p:spPr>
                  <a:xfrm>
                    <a:off x="575365" y="4208669"/>
                    <a:ext cx="4052955" cy="2026477"/>
                  </a:xfrm>
                  <a:prstGeom prst="cloud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52" name="Picture 52" descr="Logo&#10;&#10;Description automatically generated">
                    <a:extLst>
                      <a:ext uri="{FF2B5EF4-FFF2-40B4-BE49-F238E27FC236}">
                        <a16:creationId xmlns:a16="http://schemas.microsoft.com/office/drawing/2014/main" id="{5A0B1F1D-A87B-0848-729A-E4FC2DE736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86183" y="5005126"/>
                    <a:ext cx="633897" cy="552837"/>
                  </a:xfrm>
                  <a:prstGeom prst="rect">
                    <a:avLst/>
                  </a:prstGeom>
                </p:spPr>
              </p:pic>
              <p:pic>
                <p:nvPicPr>
                  <p:cNvPr id="53" name="Picture 53" descr="Icon&#10;&#10;Description automatically generated">
                    <a:extLst>
                      <a:ext uri="{FF2B5EF4-FFF2-40B4-BE49-F238E27FC236}">
                        <a16:creationId xmlns:a16="http://schemas.microsoft.com/office/drawing/2014/main" id="{73E5372B-BE52-8A85-1675-DD9FE0C4FE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522643" y="5563707"/>
                    <a:ext cx="660653" cy="562114"/>
                  </a:xfrm>
                  <a:prstGeom prst="rect">
                    <a:avLst/>
                  </a:prstGeom>
                </p:spPr>
              </p:pic>
              <p:pic>
                <p:nvPicPr>
                  <p:cNvPr id="54" name="Picture 54" descr="Logo&#10;&#10;Description automatically generated">
                    <a:extLst>
                      <a:ext uri="{FF2B5EF4-FFF2-40B4-BE49-F238E27FC236}">
                        <a16:creationId xmlns:a16="http://schemas.microsoft.com/office/drawing/2014/main" id="{AD9E90B4-FDCA-1B3A-BFE5-5BC40868C6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444487" y="4518198"/>
                    <a:ext cx="782982" cy="333993"/>
                  </a:xfrm>
                  <a:prstGeom prst="rect">
                    <a:avLst/>
                  </a:prstGeom>
                </p:spPr>
              </p:pic>
              <p:pic>
                <p:nvPicPr>
                  <p:cNvPr id="55" name="Picture 55" descr="Logo&#10;&#10;Description automatically generated">
                    <a:extLst>
                      <a:ext uri="{FF2B5EF4-FFF2-40B4-BE49-F238E27FC236}">
                        <a16:creationId xmlns:a16="http://schemas.microsoft.com/office/drawing/2014/main" id="{8E81578D-4FC2-4EB7-4687-73A2468A1C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197122" y="5248728"/>
                    <a:ext cx="943114" cy="620968"/>
                  </a:xfrm>
                  <a:prstGeom prst="rect">
                    <a:avLst/>
                  </a:prstGeom>
                </p:spPr>
              </p:pic>
              <p:pic>
                <p:nvPicPr>
                  <p:cNvPr id="56" name="Picture 56" descr="Icon&#10;&#10;Description automatically generated">
                    <a:extLst>
                      <a:ext uri="{FF2B5EF4-FFF2-40B4-BE49-F238E27FC236}">
                        <a16:creationId xmlns:a16="http://schemas.microsoft.com/office/drawing/2014/main" id="{C5D5874C-35D0-528F-737D-D7D0E90AD3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3236627" y="4430825"/>
                    <a:ext cx="842872" cy="760897"/>
                  </a:xfrm>
                  <a:prstGeom prst="rect">
                    <a:avLst/>
                  </a:prstGeom>
                </p:spPr>
              </p:pic>
              <p:pic>
                <p:nvPicPr>
                  <p:cNvPr id="57" name="Picture 57" descr="Logo&#10;&#10;Description automatically generated">
                    <a:extLst>
                      <a:ext uri="{FF2B5EF4-FFF2-40B4-BE49-F238E27FC236}">
                        <a16:creationId xmlns:a16="http://schemas.microsoft.com/office/drawing/2014/main" id="{3C8248D4-C5FB-5D54-6C1E-70623207DC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07095" y="4585252"/>
                    <a:ext cx="1152939" cy="763105"/>
                  </a:xfrm>
                  <a:prstGeom prst="rect">
                    <a:avLst/>
                  </a:prstGeom>
                </p:spPr>
              </p:pic>
              <p:pic>
                <p:nvPicPr>
                  <p:cNvPr id="58" name="Picture 58" descr="Logo&#10;&#10;Description automatically generated">
                    <a:extLst>
                      <a:ext uri="{FF2B5EF4-FFF2-40B4-BE49-F238E27FC236}">
                        <a16:creationId xmlns:a16="http://schemas.microsoft.com/office/drawing/2014/main" id="{44DEE718-63A2-09C8-F1A9-92645E7BE5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300353" y="5384828"/>
                    <a:ext cx="766419" cy="489167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23" name="TextBox 2">
                <a:extLst>
                  <a:ext uri="{FF2B5EF4-FFF2-40B4-BE49-F238E27FC236}">
                    <a16:creationId xmlns:a16="http://schemas.microsoft.com/office/drawing/2014/main" id="{F520D23F-E32E-65FC-D487-41A460FF5698}"/>
                  </a:ext>
                </a:extLst>
              </p:cNvPr>
              <p:cNvSpPr txBox="1"/>
              <p:nvPr/>
            </p:nvSpPr>
            <p:spPr>
              <a:xfrm>
                <a:off x="3676483" y="5859692"/>
                <a:ext cx="913161" cy="338554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solidFill>
                      <a:srgbClr val="FF0000"/>
                    </a:solidFill>
                    <a:latin typeface="Athiti"/>
                    <a:cs typeface="Athiti"/>
                  </a:rPr>
                  <a:t>Web UI</a:t>
                </a:r>
                <a:endParaRPr 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670D432B-CB90-AE51-27B5-C4B651208E18}"/>
                  </a:ext>
                </a:extLst>
              </p:cNvPr>
              <p:cNvCxnSpPr/>
              <p:nvPr/>
            </p:nvCxnSpPr>
            <p:spPr>
              <a:xfrm>
                <a:off x="2423767" y="3434246"/>
                <a:ext cx="3312" cy="522354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D26E2A54-EB91-35E1-7D38-700F1A5C9D3A}"/>
                </a:ext>
              </a:extLst>
            </p:cNvPr>
            <p:cNvCxnSpPr>
              <a:cxnSpLocks/>
              <a:stCxn id="9" idx="3"/>
              <a:endCxn id="6" idx="1"/>
            </p:cNvCxnSpPr>
            <p:nvPr/>
          </p:nvCxnSpPr>
          <p:spPr>
            <a:xfrm>
              <a:off x="4516920" y="4189825"/>
              <a:ext cx="693538" cy="8229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048D30C-9E36-5A98-9747-7CBFEA78B64A}"/>
                </a:ext>
              </a:extLst>
            </p:cNvPr>
            <p:cNvGrpSpPr/>
            <p:nvPr/>
          </p:nvGrpSpPr>
          <p:grpSpPr>
            <a:xfrm>
              <a:off x="9053091" y="2470851"/>
              <a:ext cx="1029992" cy="3518800"/>
              <a:chOff x="8697016" y="2698739"/>
              <a:chExt cx="1029992" cy="35188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8819D93-5A42-5344-3773-F7952A3743C2}"/>
                  </a:ext>
                </a:extLst>
              </p:cNvPr>
              <p:cNvSpPr/>
              <p:nvPr/>
            </p:nvSpPr>
            <p:spPr>
              <a:xfrm>
                <a:off x="8697016" y="2698739"/>
                <a:ext cx="1027043" cy="48039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>
                    <a:solidFill>
                      <a:srgbClr val="414BA4"/>
                    </a:solidFill>
                    <a:latin typeface="Athiti"/>
                    <a:cs typeface="Athiti"/>
                  </a:rPr>
                  <a:t>DAG 1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DC4DBE3-9B12-0E79-99F4-36898DDBA436}"/>
                  </a:ext>
                </a:extLst>
              </p:cNvPr>
              <p:cNvSpPr/>
              <p:nvPr/>
            </p:nvSpPr>
            <p:spPr>
              <a:xfrm>
                <a:off x="8697016" y="3323807"/>
                <a:ext cx="1027043" cy="48039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GB" sz="1600">
                    <a:solidFill>
                      <a:srgbClr val="414BA4"/>
                    </a:solidFill>
                    <a:latin typeface="Athiti"/>
                    <a:cs typeface="Athiti"/>
                  </a:rPr>
                  <a:t>DAG 2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B8B5AE2-0C15-74AF-A76E-954D82F2DB40}"/>
                  </a:ext>
                </a:extLst>
              </p:cNvPr>
              <p:cNvSpPr/>
              <p:nvPr/>
            </p:nvSpPr>
            <p:spPr>
              <a:xfrm>
                <a:off x="8697016" y="4523676"/>
                <a:ext cx="1027043" cy="48039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GB" sz="1600">
                    <a:solidFill>
                      <a:srgbClr val="414BA4"/>
                    </a:solidFill>
                    <a:latin typeface="Athiti"/>
                    <a:cs typeface="Athiti"/>
                  </a:rPr>
                  <a:t>DAG 4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B4DA487-C1E0-7B9D-B1B9-71079A079014}"/>
                  </a:ext>
                </a:extLst>
              </p:cNvPr>
              <p:cNvSpPr/>
              <p:nvPr/>
            </p:nvSpPr>
            <p:spPr>
              <a:xfrm>
                <a:off x="8699865" y="3931983"/>
                <a:ext cx="1027043" cy="48039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GB" sz="1600">
                    <a:solidFill>
                      <a:srgbClr val="414BA4"/>
                    </a:solidFill>
                    <a:latin typeface="Athiti"/>
                    <a:cs typeface="Athiti"/>
                  </a:rPr>
                  <a:t>DAG 3</a:t>
                </a: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2A10575-BF69-AA0F-3237-6ABEEAE8D14A}"/>
                  </a:ext>
                </a:extLst>
              </p:cNvPr>
              <p:cNvSpPr/>
              <p:nvPr/>
            </p:nvSpPr>
            <p:spPr>
              <a:xfrm>
                <a:off x="8697016" y="5737146"/>
                <a:ext cx="1027043" cy="48039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GB" sz="1600">
                    <a:solidFill>
                      <a:srgbClr val="414BA4"/>
                    </a:solidFill>
                    <a:latin typeface="Athiti"/>
                    <a:cs typeface="Athiti"/>
                  </a:rPr>
                  <a:t>DAG N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FE7662B-BA2F-0346-DE87-172B4347E1EB}"/>
                  </a:ext>
                </a:extLst>
              </p:cNvPr>
              <p:cNvSpPr/>
              <p:nvPr/>
            </p:nvSpPr>
            <p:spPr>
              <a:xfrm>
                <a:off x="8699965" y="5136538"/>
                <a:ext cx="1027043" cy="48039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GB" sz="2800" b="1">
                    <a:solidFill>
                      <a:srgbClr val="414BA4"/>
                    </a:solidFill>
                    <a:latin typeface="Athiti"/>
                    <a:cs typeface="Athiti"/>
                  </a:rPr>
                  <a:t>: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173D275-FA12-062B-F7BF-092B9EDDF57F}"/>
                </a:ext>
              </a:extLst>
            </p:cNvPr>
            <p:cNvGrpSpPr/>
            <p:nvPr/>
          </p:nvGrpSpPr>
          <p:grpSpPr>
            <a:xfrm>
              <a:off x="7021588" y="2711048"/>
              <a:ext cx="2034452" cy="3038407"/>
              <a:chOff x="7021588" y="2711048"/>
              <a:chExt cx="2034452" cy="3038407"/>
            </a:xfrm>
          </p:grpSpPr>
          <p:cxnSp>
            <p:nvCxnSpPr>
              <p:cNvPr id="34" name="Connector: Elbow 33">
                <a:extLst>
                  <a:ext uri="{FF2B5EF4-FFF2-40B4-BE49-F238E27FC236}">
                    <a16:creationId xmlns:a16="http://schemas.microsoft.com/office/drawing/2014/main" id="{1A886CF0-A42D-D853-AD30-AB1772DDCC61}"/>
                  </a:ext>
                </a:extLst>
              </p:cNvPr>
              <p:cNvCxnSpPr>
                <a:stCxn id="6" idx="3"/>
                <a:endCxn id="10" idx="2"/>
              </p:cNvCxnSpPr>
              <p:nvPr/>
            </p:nvCxnSpPr>
            <p:spPr>
              <a:xfrm flipV="1">
                <a:off x="7021588" y="2711048"/>
                <a:ext cx="2031503" cy="1487006"/>
              </a:xfrm>
              <a:prstGeom prst="bentConnector3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ctor: Elbow 35">
                <a:extLst>
                  <a:ext uri="{FF2B5EF4-FFF2-40B4-BE49-F238E27FC236}">
                    <a16:creationId xmlns:a16="http://schemas.microsoft.com/office/drawing/2014/main" id="{05EBF8D7-4937-1DB1-964A-3F12885FDC62}"/>
                  </a:ext>
                </a:extLst>
              </p:cNvPr>
              <p:cNvCxnSpPr>
                <a:stCxn id="6" idx="3"/>
                <a:endCxn id="22" idx="2"/>
              </p:cNvCxnSpPr>
              <p:nvPr/>
            </p:nvCxnSpPr>
            <p:spPr>
              <a:xfrm>
                <a:off x="7021588" y="4198054"/>
                <a:ext cx="2031503" cy="1551401"/>
              </a:xfrm>
              <a:prstGeom prst="bentConnector3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ctor: Elbow 37">
                <a:extLst>
                  <a:ext uri="{FF2B5EF4-FFF2-40B4-BE49-F238E27FC236}">
                    <a16:creationId xmlns:a16="http://schemas.microsoft.com/office/drawing/2014/main" id="{E1226B6A-7201-E0B5-105A-D6BA973064CB}"/>
                  </a:ext>
                </a:extLst>
              </p:cNvPr>
              <p:cNvCxnSpPr>
                <a:stCxn id="6" idx="3"/>
                <a:endCxn id="12" idx="2"/>
              </p:cNvCxnSpPr>
              <p:nvPr/>
            </p:nvCxnSpPr>
            <p:spPr>
              <a:xfrm flipV="1">
                <a:off x="7021588" y="3336116"/>
                <a:ext cx="2031503" cy="861938"/>
              </a:xfrm>
              <a:prstGeom prst="bentConnector3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nector: Elbow 39">
                <a:extLst>
                  <a:ext uri="{FF2B5EF4-FFF2-40B4-BE49-F238E27FC236}">
                    <a16:creationId xmlns:a16="http://schemas.microsoft.com/office/drawing/2014/main" id="{1B2ADCCA-8421-2E66-A57B-D31A82EC16C4}"/>
                  </a:ext>
                </a:extLst>
              </p:cNvPr>
              <p:cNvCxnSpPr>
                <a:stCxn id="6" idx="3"/>
                <a:endCxn id="16" idx="2"/>
              </p:cNvCxnSpPr>
              <p:nvPr/>
            </p:nvCxnSpPr>
            <p:spPr>
              <a:xfrm flipV="1">
                <a:off x="7021588" y="3944292"/>
                <a:ext cx="2034352" cy="253762"/>
              </a:xfrm>
              <a:prstGeom prst="bentConnector3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ctor: Elbow 41">
                <a:extLst>
                  <a:ext uri="{FF2B5EF4-FFF2-40B4-BE49-F238E27FC236}">
                    <a16:creationId xmlns:a16="http://schemas.microsoft.com/office/drawing/2014/main" id="{2ACD9886-64A6-0C86-1FB6-1B8CC7860C65}"/>
                  </a:ext>
                </a:extLst>
              </p:cNvPr>
              <p:cNvCxnSpPr>
                <a:stCxn id="6" idx="3"/>
                <a:endCxn id="13" idx="2"/>
              </p:cNvCxnSpPr>
              <p:nvPr/>
            </p:nvCxnSpPr>
            <p:spPr>
              <a:xfrm>
                <a:off x="7021588" y="4198054"/>
                <a:ext cx="2031503" cy="337931"/>
              </a:xfrm>
              <a:prstGeom prst="bentConnector3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or: Elbow 43">
                <a:extLst>
                  <a:ext uri="{FF2B5EF4-FFF2-40B4-BE49-F238E27FC236}">
                    <a16:creationId xmlns:a16="http://schemas.microsoft.com/office/drawing/2014/main" id="{5C154CEA-8A22-74ED-817E-2BB4A42D2283}"/>
                  </a:ext>
                </a:extLst>
              </p:cNvPr>
              <p:cNvCxnSpPr>
                <a:cxnSpLocks/>
                <a:stCxn id="6" idx="3"/>
                <a:endCxn id="25" idx="2"/>
              </p:cNvCxnSpPr>
              <p:nvPr/>
            </p:nvCxnSpPr>
            <p:spPr>
              <a:xfrm>
                <a:off x="7021588" y="4198054"/>
                <a:ext cx="2034452" cy="950793"/>
              </a:xfrm>
              <a:prstGeom prst="bentConnector3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AutoShape 22">
            <a:extLst>
              <a:ext uri="{FF2B5EF4-FFF2-40B4-BE49-F238E27FC236}">
                <a16:creationId xmlns:a16="http://schemas.microsoft.com/office/drawing/2014/main" id="{6D728D8F-62A0-0AD1-D47C-CC76972CB052}"/>
              </a:ext>
            </a:extLst>
          </p:cNvPr>
          <p:cNvSpPr/>
          <p:nvPr/>
        </p:nvSpPr>
        <p:spPr>
          <a:xfrm rot="7891" flipV="1">
            <a:off x="459800" y="6482349"/>
            <a:ext cx="11364306" cy="41105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37102F9-9D46-9082-505F-A7DE32C661D8}"/>
              </a:ext>
            </a:extLst>
          </p:cNvPr>
          <p:cNvGrpSpPr/>
          <p:nvPr/>
        </p:nvGrpSpPr>
        <p:grpSpPr>
          <a:xfrm>
            <a:off x="503409" y="389738"/>
            <a:ext cx="10777108" cy="1366603"/>
            <a:chOff x="503409" y="389738"/>
            <a:chExt cx="10777108" cy="1366603"/>
          </a:xfrm>
        </p:grpSpPr>
        <p:grpSp>
          <p:nvGrpSpPr>
            <p:cNvPr id="4" name="Group 4"/>
            <p:cNvGrpSpPr/>
            <p:nvPr/>
          </p:nvGrpSpPr>
          <p:grpSpPr>
            <a:xfrm>
              <a:off x="503409" y="389738"/>
              <a:ext cx="1366603" cy="1366603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1190688" y="652226"/>
              <a:ext cx="10089829" cy="8309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5400" b="1">
                  <a:solidFill>
                    <a:srgbClr val="414BA4"/>
                  </a:solidFill>
                  <a:latin typeface="Athiti"/>
                  <a:cs typeface="Athiti"/>
                </a:rPr>
                <a:t>Diagram </a:t>
              </a:r>
              <a:r>
                <a:rPr lang="th-TH" sz="5400" b="1">
                  <a:solidFill>
                    <a:srgbClr val="414BA4"/>
                  </a:solidFill>
                  <a:latin typeface="Athiti"/>
                  <a:cs typeface="Athiti"/>
                </a:rPr>
                <a:t>แสดงภาพรวมการใช้งาน</a:t>
              </a:r>
              <a:endParaRPr lang="en-US" sz="5400" b="1">
                <a:solidFill>
                  <a:srgbClr val="414BA4"/>
                </a:solidFill>
                <a:latin typeface="Athiti"/>
                <a:cs typeface="Athit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5612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4">
            <a:extLst>
              <a:ext uri="{FF2B5EF4-FFF2-40B4-BE49-F238E27FC236}">
                <a16:creationId xmlns:a16="http://schemas.microsoft.com/office/drawing/2014/main" id="{4183F868-F732-E391-CE86-E5A6DD0BFAA1}"/>
              </a:ext>
            </a:extLst>
          </p:cNvPr>
          <p:cNvGrpSpPr/>
          <p:nvPr/>
        </p:nvGrpSpPr>
        <p:grpSpPr>
          <a:xfrm>
            <a:off x="506458" y="389738"/>
            <a:ext cx="1360505" cy="1366603"/>
            <a:chOff x="14167" y="0"/>
            <a:chExt cx="6321665" cy="6350000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4DF7BAF6-9F27-FBB3-FA0B-E98002A97399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658527" y="477218"/>
            <a:ext cx="11257736" cy="2214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th-TH" sz="5200" b="1">
                <a:solidFill>
                  <a:srgbClr val="414BA4"/>
                </a:solidFill>
                <a:latin typeface="Athiti"/>
                <a:cs typeface="Athiti"/>
              </a:rPr>
              <a:t>การเก็บและการใช้งานตัวแปร </a:t>
            </a:r>
            <a:r>
              <a:rPr lang="en-US" sz="5200" b="1">
                <a:solidFill>
                  <a:srgbClr val="414BA4"/>
                </a:solidFill>
                <a:latin typeface="Athiti"/>
                <a:cs typeface="Athiti"/>
              </a:rPr>
              <a:t>(Variables)</a:t>
            </a:r>
          </a:p>
          <a:p>
            <a:pPr>
              <a:lnSpc>
                <a:spcPts val="4274"/>
              </a:lnSpc>
            </a:pPr>
            <a:endParaRPr lang="en-US" sz="5200" b="1">
              <a:solidFill>
                <a:srgbClr val="414BA4"/>
              </a:solidFill>
              <a:latin typeface="Athiti"/>
              <a:cs typeface="Athiti"/>
            </a:endParaRPr>
          </a:p>
        </p:txBody>
      </p:sp>
      <p:sp>
        <p:nvSpPr>
          <p:cNvPr id="3" name="Slide Number Placeholder 22">
            <a:extLst>
              <a:ext uri="{FF2B5EF4-FFF2-40B4-BE49-F238E27FC236}">
                <a16:creationId xmlns:a16="http://schemas.microsoft.com/office/drawing/2014/main" id="{37E5B249-578F-C7CA-7873-9D5173A50D3A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3944A1"/>
                </a:solidFill>
                <a:latin typeface="Montserrat"/>
              </a:rPr>
              <a:pPr/>
              <a:t>18</a:t>
            </a:fld>
            <a:endParaRPr lang="en-US" sz="1400" spc="-33">
              <a:solidFill>
                <a:srgbClr val="3944A1"/>
              </a:solidFill>
              <a:latin typeface="Montserra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021EACE1-262F-08CA-8A9A-D3F47D93139B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3944A1"/>
                </a:solidFill>
                <a:latin typeface="Montserrat"/>
              </a:rPr>
              <a:t>Page</a:t>
            </a:r>
            <a:endParaRPr lang="en-US" sz="1400">
              <a:solidFill>
                <a:srgbClr val="3944A1"/>
              </a:solidFill>
              <a:cs typeface="Calibri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F6A2D96-EFC1-E21C-A565-5397E9C6ADFE}"/>
              </a:ext>
            </a:extLst>
          </p:cNvPr>
          <p:cNvGrpSpPr/>
          <p:nvPr/>
        </p:nvGrpSpPr>
        <p:grpSpPr>
          <a:xfrm>
            <a:off x="1538538" y="3246169"/>
            <a:ext cx="4280332" cy="674159"/>
            <a:chOff x="7232053" y="2216793"/>
            <a:chExt cx="4280332" cy="674159"/>
          </a:xfrm>
        </p:grpSpPr>
        <p:sp>
          <p:nvSpPr>
            <p:cNvPr id="20" name="TextBox 17">
              <a:extLst>
                <a:ext uri="{FF2B5EF4-FFF2-40B4-BE49-F238E27FC236}">
                  <a16:creationId xmlns:a16="http://schemas.microsoft.com/office/drawing/2014/main" id="{26FD629D-0F66-C725-8E2A-1663885272C7}"/>
                </a:ext>
              </a:extLst>
            </p:cNvPr>
            <p:cNvSpPr txBox="1"/>
            <p:nvPr/>
          </p:nvSpPr>
          <p:spPr>
            <a:xfrm>
              <a:off x="8027316" y="2275399"/>
              <a:ext cx="3485069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th-TH" sz="2000" spc="-34">
                  <a:solidFill>
                    <a:srgbClr val="3944A1"/>
                  </a:solidFill>
                  <a:latin typeface="Athiti"/>
                  <a:cs typeface="Athiti"/>
                </a:rPr>
                <a:t>เราสามารถกำหนด </a:t>
              </a:r>
              <a:r>
                <a:rPr lang="en-US" sz="2000" spc="-34">
                  <a:solidFill>
                    <a:srgbClr val="3944A1"/>
                  </a:solidFill>
                  <a:latin typeface="Athiti"/>
                  <a:cs typeface="Athiti"/>
                </a:rPr>
                <a:t>Variables </a:t>
              </a:r>
              <a:r>
                <a:rPr lang="th-TH" sz="2000" spc="-34">
                  <a:solidFill>
                    <a:srgbClr val="3944A1"/>
                  </a:solidFill>
                  <a:latin typeface="Athiti"/>
                  <a:cs typeface="Athiti"/>
                </a:rPr>
                <a:t>ได้จากแถบเมนู </a:t>
              </a:r>
              <a:r>
                <a:rPr lang="en-US" sz="2000" spc="-34">
                  <a:solidFill>
                    <a:srgbClr val="3944A1"/>
                  </a:solidFill>
                  <a:latin typeface="Athiti"/>
                  <a:cs typeface="Athiti"/>
                </a:rPr>
                <a:t>Admin -&gt; Variables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D514B12-C210-12CB-B169-B95D17B98632}"/>
                </a:ext>
              </a:extLst>
            </p:cNvPr>
            <p:cNvGrpSpPr/>
            <p:nvPr/>
          </p:nvGrpSpPr>
          <p:grpSpPr>
            <a:xfrm>
              <a:off x="7232053" y="2216793"/>
              <a:ext cx="511107" cy="460562"/>
              <a:chOff x="1875987" y="1579645"/>
              <a:chExt cx="511107" cy="460562"/>
            </a:xfrm>
          </p:grpSpPr>
          <p:grpSp>
            <p:nvGrpSpPr>
              <p:cNvPr id="16" name="Group 6">
                <a:extLst>
                  <a:ext uri="{FF2B5EF4-FFF2-40B4-BE49-F238E27FC236}">
                    <a16:creationId xmlns:a16="http://schemas.microsoft.com/office/drawing/2014/main" id="{B8257A28-9CC1-CF03-F96E-AB7018365F3D}"/>
                  </a:ext>
                </a:extLst>
              </p:cNvPr>
              <p:cNvGrpSpPr/>
              <p:nvPr/>
            </p:nvGrpSpPr>
            <p:grpSpPr>
              <a:xfrm>
                <a:off x="1875987" y="1579645"/>
                <a:ext cx="458507" cy="460562"/>
                <a:chOff x="14167" y="0"/>
                <a:chExt cx="6321665" cy="6350000"/>
              </a:xfrm>
            </p:grpSpPr>
            <p:sp>
              <p:nvSpPr>
                <p:cNvPr id="21" name="Freeform 7">
                  <a:extLst>
                    <a:ext uri="{FF2B5EF4-FFF2-40B4-BE49-F238E27FC236}">
                      <a16:creationId xmlns:a16="http://schemas.microsoft.com/office/drawing/2014/main" id="{732FDB0A-10CA-3D14-C222-10DCC018BF4A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EFB92D"/>
                </a:solidFill>
              </p:spPr>
              <p:txBody>
                <a:bodyPr lIns="91440" tIns="45720" rIns="91440" bIns="45720" anchor="t"/>
                <a:lstStyle/>
                <a:p>
                  <a:endParaRPr lang="en-US">
                    <a:solidFill>
                      <a:srgbClr val="3944A1"/>
                    </a:solidFill>
                    <a:cs typeface="Calibri"/>
                  </a:endParaRP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0587729-F66B-DC88-BFFB-771F1C083F35}"/>
                  </a:ext>
                </a:extLst>
              </p:cNvPr>
              <p:cNvSpPr txBox="1"/>
              <p:nvPr/>
            </p:nvSpPr>
            <p:spPr>
              <a:xfrm>
                <a:off x="1949349" y="1598188"/>
                <a:ext cx="437745" cy="40011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2000">
                    <a:solidFill>
                      <a:srgbClr val="3944A1"/>
                    </a:solidFill>
                    <a:cs typeface="Calibri"/>
                  </a:rPr>
                  <a:t>1</a:t>
                </a: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09C761-CB74-B386-2E79-3E1D64E7387B}"/>
              </a:ext>
            </a:extLst>
          </p:cNvPr>
          <p:cNvGrpSpPr/>
          <p:nvPr/>
        </p:nvGrpSpPr>
        <p:grpSpPr>
          <a:xfrm>
            <a:off x="6112858" y="2755566"/>
            <a:ext cx="3745645" cy="1436100"/>
            <a:chOff x="6464382" y="2652297"/>
            <a:chExt cx="3745645" cy="14361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29C81F4-B81B-8F0C-5038-3C13358A52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3" t="2501"/>
            <a:stretch/>
          </p:blipFill>
          <p:spPr>
            <a:xfrm>
              <a:off x="6464382" y="2652297"/>
              <a:ext cx="3745645" cy="14361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B98439E-DDF8-6794-7D0D-02AA1448E0B2}"/>
                </a:ext>
              </a:extLst>
            </p:cNvPr>
            <p:cNvSpPr/>
            <p:nvPr/>
          </p:nvSpPr>
          <p:spPr>
            <a:xfrm>
              <a:off x="8940893" y="3016148"/>
              <a:ext cx="655391" cy="22310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solidFill>
                  <a:srgbClr val="3944A1"/>
                </a:solidFill>
                <a:cs typeface="Calibri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AF26DAE-4E91-60A6-08B3-3EAD43BAA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27" y="4365367"/>
            <a:ext cx="6774964" cy="233804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D338576-57EB-08BE-8EA7-D37BA6F44B4E}"/>
              </a:ext>
            </a:extLst>
          </p:cNvPr>
          <p:cNvGrpSpPr/>
          <p:nvPr/>
        </p:nvGrpSpPr>
        <p:grpSpPr>
          <a:xfrm>
            <a:off x="7705158" y="4838691"/>
            <a:ext cx="4211105" cy="981936"/>
            <a:chOff x="7232053" y="2216793"/>
            <a:chExt cx="4211105" cy="981936"/>
          </a:xfrm>
        </p:grpSpPr>
        <p:sp>
          <p:nvSpPr>
            <p:cNvPr id="23" name="TextBox 17">
              <a:extLst>
                <a:ext uri="{FF2B5EF4-FFF2-40B4-BE49-F238E27FC236}">
                  <a16:creationId xmlns:a16="http://schemas.microsoft.com/office/drawing/2014/main" id="{A12BF341-C55F-1939-934F-57C3331B4040}"/>
                </a:ext>
              </a:extLst>
            </p:cNvPr>
            <p:cNvSpPr txBox="1"/>
            <p:nvPr/>
          </p:nvSpPr>
          <p:spPr>
            <a:xfrm>
              <a:off x="7928874" y="2275399"/>
              <a:ext cx="3514284" cy="923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จะปรากฎหน้า </a:t>
              </a:r>
              <a:r>
                <a:rPr lang="en-US" sz="2000">
                  <a:solidFill>
                    <a:srgbClr val="3944A1"/>
                  </a:solidFill>
                  <a:latin typeface="Athiti"/>
                  <a:cs typeface="Athiti"/>
                </a:rPr>
                <a:t>List Variables </a:t>
              </a:r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จากนั้นให้กดรูปเครื่องหมาย </a:t>
              </a:r>
              <a:r>
                <a:rPr lang="en-US" sz="2000">
                  <a:solidFill>
                    <a:srgbClr val="3944A1"/>
                  </a:solidFill>
                  <a:latin typeface="Athiti"/>
                  <a:cs typeface="Athiti"/>
                </a:rPr>
                <a:t>“</a:t>
              </a:r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 </a:t>
              </a:r>
              <a:r>
                <a:rPr lang="en-US" sz="2000">
                  <a:solidFill>
                    <a:srgbClr val="3944A1"/>
                  </a:solidFill>
                  <a:latin typeface="Athiti"/>
                  <a:cs typeface="Athiti"/>
                </a:rPr>
                <a:t>+ “ </a:t>
              </a:r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เพื่อเพิ่มรายการ</a:t>
              </a:r>
              <a:r>
                <a:rPr lang="en-US" sz="2000">
                  <a:solidFill>
                    <a:srgbClr val="3944A1"/>
                  </a:solidFill>
                  <a:latin typeface="Athiti"/>
                  <a:cs typeface="Athiti"/>
                </a:rPr>
                <a:t> Variables</a:t>
              </a:r>
              <a:endParaRPr lang="th-TH" sz="2000">
                <a:solidFill>
                  <a:srgbClr val="3944A1"/>
                </a:solidFill>
                <a:latin typeface="Athiti"/>
                <a:cs typeface="Athiti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4B75132-0B92-E9ED-611B-FB796FFAF92D}"/>
                </a:ext>
              </a:extLst>
            </p:cNvPr>
            <p:cNvGrpSpPr/>
            <p:nvPr/>
          </p:nvGrpSpPr>
          <p:grpSpPr>
            <a:xfrm>
              <a:off x="7232053" y="2216793"/>
              <a:ext cx="515796" cy="460562"/>
              <a:chOff x="1875987" y="1579645"/>
              <a:chExt cx="515796" cy="460562"/>
            </a:xfrm>
          </p:grpSpPr>
          <p:grpSp>
            <p:nvGrpSpPr>
              <p:cNvPr id="25" name="Group 6">
                <a:extLst>
                  <a:ext uri="{FF2B5EF4-FFF2-40B4-BE49-F238E27FC236}">
                    <a16:creationId xmlns:a16="http://schemas.microsoft.com/office/drawing/2014/main" id="{4D0ED4F9-77DA-0579-9A11-F40FBEA322F2}"/>
                  </a:ext>
                </a:extLst>
              </p:cNvPr>
              <p:cNvGrpSpPr/>
              <p:nvPr/>
            </p:nvGrpSpPr>
            <p:grpSpPr>
              <a:xfrm>
                <a:off x="1875987" y="1579645"/>
                <a:ext cx="458507" cy="460562"/>
                <a:chOff x="14167" y="0"/>
                <a:chExt cx="6321665" cy="6350000"/>
              </a:xfrm>
            </p:grpSpPr>
            <p:sp>
              <p:nvSpPr>
                <p:cNvPr id="27" name="Freeform 7">
                  <a:extLst>
                    <a:ext uri="{FF2B5EF4-FFF2-40B4-BE49-F238E27FC236}">
                      <a16:creationId xmlns:a16="http://schemas.microsoft.com/office/drawing/2014/main" id="{D0C7737B-CF0F-EB8B-0DC4-498A78E36F9A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EFB92D"/>
                </a:solidFill>
              </p:spPr>
              <p:txBody>
                <a:bodyPr lIns="91440" tIns="45720" rIns="91440" bIns="45720" anchor="t"/>
                <a:lstStyle/>
                <a:p>
                  <a:endParaRPr lang="en-US">
                    <a:solidFill>
                      <a:srgbClr val="3944A1"/>
                    </a:solidFill>
                    <a:cs typeface="Calibri"/>
                  </a:endParaRPr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7508F49-ED13-4B6A-A3C4-4316DBE2F7A6}"/>
                  </a:ext>
                </a:extLst>
              </p:cNvPr>
              <p:cNvSpPr txBox="1"/>
              <p:nvPr/>
            </p:nvSpPr>
            <p:spPr>
              <a:xfrm>
                <a:off x="1954038" y="1618587"/>
                <a:ext cx="437745" cy="40011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2000">
                    <a:solidFill>
                      <a:srgbClr val="3944A1"/>
                    </a:solidFill>
                    <a:cs typeface="Calibri"/>
                  </a:rPr>
                  <a:t>2</a:t>
                </a:r>
              </a:p>
            </p:txBody>
          </p:sp>
        </p:grpSp>
      </p:grpSp>
      <p:sp>
        <p:nvSpPr>
          <p:cNvPr id="28" name="TextBox 17">
            <a:extLst>
              <a:ext uri="{FF2B5EF4-FFF2-40B4-BE49-F238E27FC236}">
                <a16:creationId xmlns:a16="http://schemas.microsoft.com/office/drawing/2014/main" id="{AE86EF58-C5EB-F50D-FF23-D7073788A0D0}"/>
              </a:ext>
            </a:extLst>
          </p:cNvPr>
          <p:cNvSpPr txBox="1"/>
          <p:nvPr/>
        </p:nvSpPr>
        <p:spPr>
          <a:xfrm>
            <a:off x="739620" y="2259296"/>
            <a:ext cx="10243011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th-TH" sz="2000">
                <a:solidFill>
                  <a:srgbClr val="3944A1"/>
                </a:solidFill>
                <a:latin typeface="Athiti"/>
                <a:cs typeface="Athiti"/>
              </a:rPr>
              <a:t>	</a:t>
            </a:r>
            <a:r>
              <a:rPr lang="en-US" sz="2000">
                <a:solidFill>
                  <a:srgbClr val="3944A1"/>
                </a:solidFill>
                <a:latin typeface="Athiti"/>
                <a:cs typeface="Athiti"/>
              </a:rPr>
              <a:t>Variables </a:t>
            </a:r>
            <a:r>
              <a:rPr lang="th-TH" sz="2000">
                <a:solidFill>
                  <a:srgbClr val="3944A1"/>
                </a:solidFill>
                <a:latin typeface="Athiti"/>
                <a:cs typeface="Athiti"/>
              </a:rPr>
              <a:t>เป็นการกำหนดตัวแปรขึ้นเพื่อใช้งานในการเขียนคำสั่งของ </a:t>
            </a:r>
            <a:r>
              <a:rPr lang="en-US" sz="2000">
                <a:solidFill>
                  <a:srgbClr val="3944A1"/>
                </a:solidFill>
                <a:latin typeface="Athiti"/>
                <a:cs typeface="Athiti"/>
              </a:rPr>
              <a:t>DAGs </a:t>
            </a:r>
            <a:r>
              <a:rPr lang="th-TH" sz="2000">
                <a:solidFill>
                  <a:srgbClr val="3944A1"/>
                </a:solidFill>
                <a:latin typeface="Athiti"/>
                <a:cs typeface="Athiti"/>
              </a:rPr>
              <a:t>โดยเก็บเป็น </a:t>
            </a:r>
            <a:r>
              <a:rPr lang="en-US" sz="2000">
                <a:solidFill>
                  <a:srgbClr val="3944A1"/>
                </a:solidFill>
                <a:latin typeface="Athiti"/>
                <a:cs typeface="Athiti"/>
              </a:rPr>
              <a:t>key value  </a:t>
            </a:r>
            <a:r>
              <a:rPr lang="th-TH" sz="2000">
                <a:solidFill>
                  <a:srgbClr val="3944A1"/>
                </a:solidFill>
                <a:latin typeface="Athiti"/>
                <a:cs typeface="Athiti"/>
              </a:rPr>
              <a:t>ภายใน </a:t>
            </a:r>
            <a:r>
              <a:rPr lang="en-US" sz="2000">
                <a:solidFill>
                  <a:srgbClr val="3944A1"/>
                </a:solidFill>
                <a:latin typeface="Athiti"/>
                <a:cs typeface="Athiti"/>
              </a:rPr>
              <a:t>Apache Airflow </a:t>
            </a:r>
            <a:endParaRPr lang="th-TH" sz="2000">
              <a:solidFill>
                <a:srgbClr val="3944A1"/>
              </a:solidFill>
              <a:latin typeface="Athiti"/>
              <a:cs typeface="Athiti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2EE414D-5004-948C-3D8F-8DE9889FA3B0}"/>
              </a:ext>
            </a:extLst>
          </p:cNvPr>
          <p:cNvSpPr/>
          <p:nvPr/>
        </p:nvSpPr>
        <p:spPr>
          <a:xfrm>
            <a:off x="739621" y="4980243"/>
            <a:ext cx="253435" cy="20135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3944A1"/>
              </a:solidFill>
              <a:cs typeface="Calibri"/>
            </a:endParaRPr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CCE12CF3-53B3-3759-1EE2-39E40DC3CA38}"/>
              </a:ext>
            </a:extLst>
          </p:cNvPr>
          <p:cNvSpPr txBox="1"/>
          <p:nvPr/>
        </p:nvSpPr>
        <p:spPr>
          <a:xfrm>
            <a:off x="4241435" y="1584252"/>
            <a:ext cx="141975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2400">
                <a:solidFill>
                  <a:srgbClr val="414BA4"/>
                </a:solidFill>
                <a:latin typeface="Athiti"/>
                <a:cs typeface="Athiti"/>
              </a:rPr>
              <a:t>(1/3)</a:t>
            </a:r>
          </a:p>
        </p:txBody>
      </p:sp>
    </p:spTree>
    <p:extLst>
      <p:ext uri="{BB962C8B-B14F-4D97-AF65-F5344CB8AC3E}">
        <p14:creationId xmlns:p14="http://schemas.microsoft.com/office/powerpoint/2010/main" val="3018927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2">
            <a:extLst>
              <a:ext uri="{FF2B5EF4-FFF2-40B4-BE49-F238E27FC236}">
                <a16:creationId xmlns:a16="http://schemas.microsoft.com/office/drawing/2014/main" id="{37E5B249-578F-C7CA-7873-9D5173A50D3A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3944A1"/>
                </a:solidFill>
                <a:latin typeface="Montserrat"/>
              </a:rPr>
              <a:pPr/>
              <a:t>19</a:t>
            </a:fld>
            <a:endParaRPr lang="en-US" sz="1400" spc="-33">
              <a:solidFill>
                <a:srgbClr val="3944A1"/>
              </a:solidFill>
              <a:latin typeface="Montserra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021EACE1-262F-08CA-8A9A-D3F47D93139B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3944A1"/>
                </a:solidFill>
                <a:latin typeface="Montserrat"/>
              </a:rPr>
              <a:t>Page</a:t>
            </a:r>
            <a:endParaRPr lang="en-US" sz="1400">
              <a:solidFill>
                <a:srgbClr val="3944A1"/>
              </a:solidFill>
              <a:cs typeface="Calibri"/>
            </a:endParaRPr>
          </a:p>
        </p:txBody>
      </p:sp>
      <p:sp>
        <p:nvSpPr>
          <p:cNvPr id="6" name="AutoShape 22">
            <a:extLst>
              <a:ext uri="{FF2B5EF4-FFF2-40B4-BE49-F238E27FC236}">
                <a16:creationId xmlns:a16="http://schemas.microsoft.com/office/drawing/2014/main" id="{6096F73A-0E0F-4395-CCE8-B03B9A2613AA}"/>
              </a:ext>
            </a:extLst>
          </p:cNvPr>
          <p:cNvSpPr/>
          <p:nvPr/>
        </p:nvSpPr>
        <p:spPr>
          <a:xfrm rot="7891" flipV="1">
            <a:off x="459800" y="6482349"/>
            <a:ext cx="11364306" cy="41105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287352C1-887C-B4FA-5DB0-4FE759F6504E}"/>
              </a:ext>
            </a:extLst>
          </p:cNvPr>
          <p:cNvGrpSpPr/>
          <p:nvPr/>
        </p:nvGrpSpPr>
        <p:grpSpPr>
          <a:xfrm>
            <a:off x="506458" y="389738"/>
            <a:ext cx="1360505" cy="1366603"/>
            <a:chOff x="14167" y="0"/>
            <a:chExt cx="6321665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9273540-00F8-C83A-F2F1-69A48FE7FC14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10" name="TextBox 14">
            <a:extLst>
              <a:ext uri="{FF2B5EF4-FFF2-40B4-BE49-F238E27FC236}">
                <a16:creationId xmlns:a16="http://schemas.microsoft.com/office/drawing/2014/main" id="{BC1B1331-F91C-9C37-DACC-EE8EE7E1A2CD}"/>
              </a:ext>
            </a:extLst>
          </p:cNvPr>
          <p:cNvSpPr txBox="1"/>
          <p:nvPr/>
        </p:nvSpPr>
        <p:spPr>
          <a:xfrm>
            <a:off x="658527" y="477218"/>
            <a:ext cx="11257736" cy="2214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th-TH" sz="5200" b="1">
                <a:solidFill>
                  <a:srgbClr val="414BA4"/>
                </a:solidFill>
                <a:latin typeface="Athiti"/>
                <a:cs typeface="Athiti"/>
              </a:rPr>
              <a:t>การเก็บและการใช้งานตัวแปร </a:t>
            </a:r>
            <a:r>
              <a:rPr lang="en-US" sz="5200" b="1">
                <a:solidFill>
                  <a:srgbClr val="414BA4"/>
                </a:solidFill>
                <a:latin typeface="Athiti"/>
                <a:cs typeface="Athiti"/>
              </a:rPr>
              <a:t>(Variables)</a:t>
            </a:r>
          </a:p>
          <a:p>
            <a:pPr>
              <a:lnSpc>
                <a:spcPts val="4274"/>
              </a:lnSpc>
            </a:pPr>
            <a:endParaRPr lang="en-US" sz="5200" b="1">
              <a:solidFill>
                <a:srgbClr val="414BA4"/>
              </a:solidFill>
              <a:latin typeface="Athiti"/>
              <a:cs typeface="Athiti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0C190F5-38DC-9DA4-672C-39821CE1BF92}"/>
              </a:ext>
            </a:extLst>
          </p:cNvPr>
          <p:cNvGrpSpPr/>
          <p:nvPr/>
        </p:nvGrpSpPr>
        <p:grpSpPr>
          <a:xfrm>
            <a:off x="1186710" y="2413034"/>
            <a:ext cx="7786468" cy="460562"/>
            <a:chOff x="408710" y="3913968"/>
            <a:chExt cx="7786468" cy="460562"/>
          </a:xfrm>
        </p:grpSpPr>
        <p:sp>
          <p:nvSpPr>
            <p:cNvPr id="41" name="TextBox 17">
              <a:extLst>
                <a:ext uri="{FF2B5EF4-FFF2-40B4-BE49-F238E27FC236}">
                  <a16:creationId xmlns:a16="http://schemas.microsoft.com/office/drawing/2014/main" id="{09109179-7DC9-BED4-0634-D47F99D33102}"/>
                </a:ext>
              </a:extLst>
            </p:cNvPr>
            <p:cNvSpPr txBox="1"/>
            <p:nvPr/>
          </p:nvSpPr>
          <p:spPr>
            <a:xfrm>
              <a:off x="1164226" y="3990686"/>
              <a:ext cx="7030952" cy="2981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>
                <a:lnSpc>
                  <a:spcPts val="1667"/>
                </a:lnSpc>
                <a:defRPr sz="1701" spc="-34">
                  <a:solidFill>
                    <a:srgbClr val="FFFFFF"/>
                  </a:solidFill>
                  <a:latin typeface="Athiti" panose="00000500000000000000" pitchFamily="2" charset="-34"/>
                  <a:cs typeface="Athiti" panose="00000500000000000000" pitchFamily="2" charset="-34"/>
                </a:defRPr>
              </a:lvl1pPr>
            </a:lstStyle>
            <a:p>
              <a:pPr>
                <a:lnSpc>
                  <a:spcPts val="2300"/>
                </a:lnSpc>
              </a:pPr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จะปรากฎหน้าตั้งค่า</a:t>
              </a:r>
              <a:r>
                <a:rPr lang="en-US" sz="2000">
                  <a:solidFill>
                    <a:srgbClr val="3944A1"/>
                  </a:solidFill>
                  <a:latin typeface="Athiti"/>
                  <a:cs typeface="Athiti"/>
                </a:rPr>
                <a:t> Variable </a:t>
              </a:r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หลังจากกำหนดค่าให้ทำการกดที่ปุ่ม </a:t>
              </a:r>
              <a:r>
                <a:rPr lang="en-US" sz="2000">
                  <a:solidFill>
                    <a:srgbClr val="3944A1"/>
                  </a:solidFill>
                  <a:latin typeface="Athiti"/>
                  <a:cs typeface="Athiti"/>
                </a:rPr>
                <a:t>Save</a:t>
              </a:r>
              <a:endParaRPr lang="th-TH" sz="2000">
                <a:solidFill>
                  <a:srgbClr val="3944A1"/>
                </a:solidFill>
                <a:latin typeface="Athiti"/>
                <a:cs typeface="Athiti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ABA9BAA-63E8-8D5A-C902-D9CCC32410CC}"/>
                </a:ext>
              </a:extLst>
            </p:cNvPr>
            <p:cNvGrpSpPr/>
            <p:nvPr/>
          </p:nvGrpSpPr>
          <p:grpSpPr>
            <a:xfrm>
              <a:off x="408710" y="3913968"/>
              <a:ext cx="525628" cy="460562"/>
              <a:chOff x="176797" y="3659968"/>
              <a:chExt cx="525628" cy="460562"/>
            </a:xfrm>
          </p:grpSpPr>
          <p:grpSp>
            <p:nvGrpSpPr>
              <p:cNvPr id="44" name="Group 6">
                <a:extLst>
                  <a:ext uri="{FF2B5EF4-FFF2-40B4-BE49-F238E27FC236}">
                    <a16:creationId xmlns:a16="http://schemas.microsoft.com/office/drawing/2014/main" id="{B71A867D-B634-9498-4E4D-3E95436A9CD7}"/>
                  </a:ext>
                </a:extLst>
              </p:cNvPr>
              <p:cNvGrpSpPr/>
              <p:nvPr/>
            </p:nvGrpSpPr>
            <p:grpSpPr>
              <a:xfrm>
                <a:off x="176797" y="3659968"/>
                <a:ext cx="458507" cy="460562"/>
                <a:chOff x="14167" y="0"/>
                <a:chExt cx="6321665" cy="6350000"/>
              </a:xfrm>
            </p:grpSpPr>
            <p:sp>
              <p:nvSpPr>
                <p:cNvPr id="46" name="Freeform 7">
                  <a:extLst>
                    <a:ext uri="{FF2B5EF4-FFF2-40B4-BE49-F238E27FC236}">
                      <a16:creationId xmlns:a16="http://schemas.microsoft.com/office/drawing/2014/main" id="{BF476147-4C63-90CB-0C92-99D59C48CE3D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EFB92D"/>
                </a:solidFill>
              </p:spPr>
              <p:txBody>
                <a:bodyPr lIns="91440" tIns="45720" rIns="91440" bIns="45720" anchor="t"/>
                <a:lstStyle/>
                <a:p>
                  <a:endParaRPr lang="en-US">
                    <a:solidFill>
                      <a:srgbClr val="3944A1"/>
                    </a:solidFill>
                    <a:cs typeface="Calibri"/>
                  </a:endParaRPr>
                </a:p>
              </p:txBody>
            </p: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284D7AC-6327-31C6-1C40-CE7567C74D8B}"/>
                  </a:ext>
                </a:extLst>
              </p:cNvPr>
              <p:cNvSpPr txBox="1"/>
              <p:nvPr/>
            </p:nvSpPr>
            <p:spPr>
              <a:xfrm>
                <a:off x="264680" y="3718574"/>
                <a:ext cx="437745" cy="40011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2000">
                    <a:solidFill>
                      <a:srgbClr val="3944A1"/>
                    </a:solidFill>
                    <a:latin typeface="Athiti"/>
                    <a:cs typeface="Athiti"/>
                  </a:rPr>
                  <a:t>3</a:t>
                </a: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4B83831-425D-A840-417C-3A838CCB14DB}"/>
              </a:ext>
            </a:extLst>
          </p:cNvPr>
          <p:cNvGrpSpPr/>
          <p:nvPr/>
        </p:nvGrpSpPr>
        <p:grpSpPr>
          <a:xfrm>
            <a:off x="1186710" y="3145621"/>
            <a:ext cx="8179202" cy="2869350"/>
            <a:chOff x="919527" y="2927198"/>
            <a:chExt cx="5200580" cy="1824418"/>
          </a:xfrm>
        </p:grpSpPr>
        <p:pic>
          <p:nvPicPr>
            <p:cNvPr id="12" name="Picture 13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F385EAC5-801D-7644-8F1B-2DC62843C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9527" y="2927198"/>
              <a:ext cx="5200580" cy="1824418"/>
            </a:xfrm>
            <a:prstGeom prst="rect">
              <a:avLst/>
            </a:prstGeom>
          </p:spPr>
        </p:pic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4613F98E-AD1B-FE44-4D4D-E60EA3099CD5}"/>
                </a:ext>
              </a:extLst>
            </p:cNvPr>
            <p:cNvSpPr/>
            <p:nvPr/>
          </p:nvSpPr>
          <p:spPr>
            <a:xfrm>
              <a:off x="922333" y="4351926"/>
              <a:ext cx="528753" cy="2476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solidFill>
                  <a:srgbClr val="3944A1"/>
                </a:solidFill>
                <a:cs typeface="Calibri"/>
              </a:endParaRPr>
            </a:p>
          </p:txBody>
        </p:sp>
      </p:grpSp>
      <p:sp>
        <p:nvSpPr>
          <p:cNvPr id="30" name="TextBox 14">
            <a:extLst>
              <a:ext uri="{FF2B5EF4-FFF2-40B4-BE49-F238E27FC236}">
                <a16:creationId xmlns:a16="http://schemas.microsoft.com/office/drawing/2014/main" id="{FC6ADDD8-5690-0E40-F641-8C0235948398}"/>
              </a:ext>
            </a:extLst>
          </p:cNvPr>
          <p:cNvSpPr txBox="1"/>
          <p:nvPr/>
        </p:nvSpPr>
        <p:spPr>
          <a:xfrm>
            <a:off x="4241435" y="1584252"/>
            <a:ext cx="141975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2400">
                <a:solidFill>
                  <a:srgbClr val="414BA4"/>
                </a:solidFill>
                <a:latin typeface="Athiti"/>
                <a:cs typeface="Athiti"/>
              </a:rPr>
              <a:t>(2/3)</a:t>
            </a:r>
          </a:p>
        </p:txBody>
      </p:sp>
    </p:spTree>
    <p:extLst>
      <p:ext uri="{BB962C8B-B14F-4D97-AF65-F5344CB8AC3E}">
        <p14:creationId xmlns:p14="http://schemas.microsoft.com/office/powerpoint/2010/main" val="923096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/>
          <p:nvPr/>
        </p:nvSpPr>
        <p:spPr>
          <a:xfrm>
            <a:off x="397526" y="2647426"/>
            <a:ext cx="2327700" cy="774900"/>
          </a:xfrm>
          <a:prstGeom prst="rect">
            <a:avLst/>
          </a:prstGeom>
          <a:solidFill>
            <a:srgbClr val="3944A1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7"/>
          <p:cNvSpPr txBox="1">
            <a:spLocks noGrp="1"/>
          </p:cNvSpPr>
          <p:nvPr>
            <p:ph type="ctrTitle"/>
          </p:nvPr>
        </p:nvSpPr>
        <p:spPr>
          <a:xfrm>
            <a:off x="423300" y="2700601"/>
            <a:ext cx="2561200" cy="1682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b" anchorCtr="0">
            <a:noAutofit/>
          </a:bodyPr>
          <a:lstStyle/>
          <a:p>
            <a:pPr algn="l">
              <a:lnSpc>
                <a:spcPct val="115000"/>
              </a:lnSpc>
              <a:spcBef>
                <a:spcPts val="0"/>
              </a:spcBef>
              <a:buClr>
                <a:srgbClr val="2F5496"/>
              </a:buClr>
              <a:buSzPts val="3300"/>
            </a:pPr>
            <a:r>
              <a:rPr lang="en" sz="5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r>
              <a:rPr lang="en" sz="5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US</a:t>
            </a:r>
            <a:endParaRPr sz="52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" name="Google Shape;154;p27"/>
          <p:cNvSpPr txBox="1">
            <a:spLocks noGrp="1"/>
          </p:cNvSpPr>
          <p:nvPr>
            <p:ph type="ctrTitle"/>
          </p:nvPr>
        </p:nvSpPr>
        <p:spPr>
          <a:xfrm>
            <a:off x="3220833" y="4330264"/>
            <a:ext cx="39524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ts val="1500"/>
            </a:pPr>
            <a:r>
              <a:rPr lang="en" sz="1467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We are a </a:t>
            </a:r>
            <a:r>
              <a:rPr lang="en" sz="1467" dirty="0">
                <a:solidFill>
                  <a:srgbClr val="3944A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digital consultancy and solution developer </a:t>
            </a:r>
            <a:r>
              <a:rPr lang="en" sz="1467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can answer a data-driven business challenge in various domain.</a:t>
            </a:r>
            <a:endParaRPr sz="1467" dirty="0">
              <a:solidFill>
                <a:srgbClr val="2E75B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5" name="Google Shape;155;p27"/>
          <p:cNvSpPr txBox="1"/>
          <p:nvPr/>
        </p:nvSpPr>
        <p:spPr>
          <a:xfrm>
            <a:off x="7282467" y="4635065"/>
            <a:ext cx="4383600" cy="12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467" dirty="0">
                <a:latin typeface="Montserrat Medium"/>
                <a:ea typeface="Montserrat Medium"/>
                <a:cs typeface="Montserrat Medium"/>
                <a:sym typeface="Montserrat Medium"/>
              </a:rPr>
              <a:t>We are </a:t>
            </a:r>
            <a:r>
              <a:rPr lang="en" sz="1467" dirty="0">
                <a:solidFill>
                  <a:srgbClr val="3944A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specialize in the data solution, data lake, business intelligence, application development and design well-architected solution </a:t>
            </a:r>
            <a:r>
              <a:rPr lang="en" sz="1467" dirty="0">
                <a:latin typeface="Montserrat Medium"/>
                <a:ea typeface="Montserrat Medium"/>
                <a:cs typeface="Montserrat Medium"/>
                <a:sym typeface="Montserrat Medium"/>
              </a:rPr>
              <a:t>for the business challenge.</a:t>
            </a:r>
            <a:endParaRPr sz="1467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6" name="Google Shape;156;p27"/>
          <p:cNvSpPr txBox="1"/>
          <p:nvPr/>
        </p:nvSpPr>
        <p:spPr>
          <a:xfrm>
            <a:off x="3125101" y="1140368"/>
            <a:ext cx="43836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400" b="1" dirty="0">
                <a:solidFill>
                  <a:srgbClr val="414BA4"/>
                </a:solidFill>
                <a:latin typeface="Bahnschrift"/>
                <a:cs typeface="Athiti"/>
                <a:sym typeface="Montserrat Medium"/>
              </a:rPr>
              <a:t>AUTHENTIC DIGITAL SOLUTION COMPANION </a:t>
            </a:r>
            <a:endParaRPr sz="1400" b="1" dirty="0">
              <a:solidFill>
                <a:srgbClr val="414BA4"/>
              </a:solidFill>
              <a:latin typeface="Bahnschrift"/>
              <a:cs typeface="Athiti"/>
              <a:sym typeface="Montserrat Medium"/>
            </a:endParaRPr>
          </a:p>
        </p:txBody>
      </p:sp>
      <p:pic>
        <p:nvPicPr>
          <p:cNvPr id="157" name="Google Shape;157;p27"/>
          <p:cNvPicPr preferRelativeResize="0"/>
          <p:nvPr/>
        </p:nvPicPr>
        <p:blipFill rotWithShape="1">
          <a:blip r:embed="rId3">
            <a:alphaModFix/>
          </a:blip>
          <a:srcRect t="46521" b="6848"/>
          <a:stretch/>
        </p:blipFill>
        <p:spPr>
          <a:xfrm>
            <a:off x="3220814" y="1555075"/>
            <a:ext cx="3849276" cy="268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6575" y="6448273"/>
            <a:ext cx="1123551" cy="3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7"/>
          <p:cNvSpPr txBox="1">
            <a:spLocks noGrp="1"/>
          </p:cNvSpPr>
          <p:nvPr>
            <p:ph type="sldNum" idx="12"/>
          </p:nvPr>
        </p:nvSpPr>
        <p:spPr>
          <a:xfrm>
            <a:off x="10355775" y="6406075"/>
            <a:ext cx="1539000" cy="391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buSzPts val="800"/>
            </a:pPr>
            <a:fld id="{00000000-1234-1234-1234-123412341234}" type="slidenum">
              <a:rPr lang="en" sz="1333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pPr>
                <a:buSzPts val="800"/>
              </a:pPr>
              <a:t>2</a:t>
            </a:fld>
            <a:endParaRPr sz="1333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0" name="Google Shape;160;p27"/>
          <p:cNvSpPr txBox="1"/>
          <p:nvPr/>
        </p:nvSpPr>
        <p:spPr>
          <a:xfrm>
            <a:off x="10355775" y="6430451"/>
            <a:ext cx="1233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r">
              <a:buClr>
                <a:srgbClr val="000000"/>
              </a:buClr>
              <a:buSzPts val="1400"/>
            </a:pPr>
            <a:r>
              <a:rPr lang="en" sz="1467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Page</a:t>
            </a:r>
            <a:endParaRPr sz="1467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1" name="Google Shape;161;p27"/>
          <p:cNvPicPr preferRelativeResize="0"/>
          <p:nvPr/>
        </p:nvPicPr>
        <p:blipFill rotWithShape="1">
          <a:blip r:embed="rId5">
            <a:alphaModFix/>
          </a:blip>
          <a:srcRect l="1816" b="5176"/>
          <a:stretch/>
        </p:blipFill>
        <p:spPr>
          <a:xfrm>
            <a:off x="7409552" y="1844026"/>
            <a:ext cx="4232001" cy="27213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27"/>
          <p:cNvCxnSpPr/>
          <p:nvPr/>
        </p:nvCxnSpPr>
        <p:spPr>
          <a:xfrm>
            <a:off x="13225" y="6342651"/>
            <a:ext cx="121170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" name="Google Shape;163;p27"/>
          <p:cNvSpPr/>
          <p:nvPr/>
        </p:nvSpPr>
        <p:spPr>
          <a:xfrm>
            <a:off x="8452041" y="0"/>
            <a:ext cx="100400" cy="2924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7"/>
          <p:cNvSpPr/>
          <p:nvPr/>
        </p:nvSpPr>
        <p:spPr>
          <a:xfrm>
            <a:off x="12102651" y="3197751"/>
            <a:ext cx="100500" cy="36738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467">
              <a:solidFill>
                <a:schemeClr val="tx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56621845-1F1B-7537-4862-8E707C700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26" y="1140367"/>
            <a:ext cx="2251479" cy="63464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2">
            <a:extLst>
              <a:ext uri="{FF2B5EF4-FFF2-40B4-BE49-F238E27FC236}">
                <a16:creationId xmlns:a16="http://schemas.microsoft.com/office/drawing/2014/main" id="{37E5B249-578F-C7CA-7873-9D5173A50D3A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3944A1"/>
                </a:solidFill>
                <a:latin typeface="Montserrat"/>
              </a:rPr>
              <a:pPr/>
              <a:t>20</a:t>
            </a:fld>
            <a:endParaRPr lang="en-US" sz="1400" spc="-33">
              <a:solidFill>
                <a:srgbClr val="3944A1"/>
              </a:solidFill>
              <a:latin typeface="Montserra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021EACE1-262F-08CA-8A9A-D3F47D93139B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3944A1"/>
                </a:solidFill>
                <a:latin typeface="Montserrat"/>
              </a:rPr>
              <a:t>Page</a:t>
            </a:r>
            <a:endParaRPr lang="en-US" sz="1400">
              <a:solidFill>
                <a:srgbClr val="3944A1"/>
              </a:solidFill>
              <a:cs typeface="Calibri"/>
            </a:endParaRPr>
          </a:p>
        </p:txBody>
      </p:sp>
      <p:sp>
        <p:nvSpPr>
          <p:cNvPr id="11" name="Arrow: Bent 10">
            <a:extLst>
              <a:ext uri="{FF2B5EF4-FFF2-40B4-BE49-F238E27FC236}">
                <a16:creationId xmlns:a16="http://schemas.microsoft.com/office/drawing/2014/main" id="{14C92411-C148-3DE9-0409-6435BF5A4D03}"/>
              </a:ext>
            </a:extLst>
          </p:cNvPr>
          <p:cNvSpPr/>
          <p:nvPr/>
        </p:nvSpPr>
        <p:spPr>
          <a:xfrm rot="10800000" flipH="1">
            <a:off x="2645907" y="3814543"/>
            <a:ext cx="3216004" cy="1335531"/>
          </a:xfrm>
          <a:prstGeom prst="ben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3944A1"/>
              </a:solidFill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7A66F5-7492-DA60-2870-9773D1132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060" y="2860134"/>
            <a:ext cx="6298916" cy="47926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7">
            <a:extLst>
              <a:ext uri="{FF2B5EF4-FFF2-40B4-BE49-F238E27FC236}">
                <a16:creationId xmlns:a16="http://schemas.microsoft.com/office/drawing/2014/main" id="{8D2572F0-F5F2-ECB0-4BD0-FC942C88663B}"/>
              </a:ext>
            </a:extLst>
          </p:cNvPr>
          <p:cNvSpPr txBox="1"/>
          <p:nvPr/>
        </p:nvSpPr>
        <p:spPr>
          <a:xfrm>
            <a:off x="1506467" y="3447608"/>
            <a:ext cx="2783051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667"/>
              </a:lnSpc>
              <a:defRPr sz="1701" spc="-34">
                <a:solidFill>
                  <a:srgbClr val="FFFFFF"/>
                </a:solidFill>
                <a:latin typeface="Athiti" panose="00000500000000000000" pitchFamily="2" charset="-34"/>
                <a:cs typeface="Athiti" panose="00000500000000000000" pitchFamily="2" charset="-34"/>
              </a:defRPr>
            </a:lvl1pPr>
          </a:lstStyle>
          <a:p>
            <a:pPr>
              <a:lnSpc>
                <a:spcPts val="2300"/>
              </a:lnSpc>
            </a:pPr>
            <a:r>
              <a:rPr lang="th-TH" sz="1800">
                <a:solidFill>
                  <a:srgbClr val="3944A1"/>
                </a:solidFill>
                <a:latin typeface="Athiti"/>
                <a:cs typeface="Athiti"/>
              </a:rPr>
              <a:t>กด </a:t>
            </a:r>
            <a:r>
              <a:rPr lang="en-US" sz="1800">
                <a:solidFill>
                  <a:srgbClr val="3944A1"/>
                </a:solidFill>
                <a:latin typeface="Athiti"/>
                <a:cs typeface="Athiti"/>
              </a:rPr>
              <a:t>Edit Record </a:t>
            </a:r>
            <a:r>
              <a:rPr lang="th-TH" sz="1800">
                <a:solidFill>
                  <a:srgbClr val="3944A1"/>
                </a:solidFill>
                <a:latin typeface="Athiti"/>
                <a:cs typeface="Athiti"/>
              </a:rPr>
              <a:t>จะแสดงหน้าต่าง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CD9AC9E-8703-8E14-04E8-6C4D325666AB}"/>
              </a:ext>
            </a:extLst>
          </p:cNvPr>
          <p:cNvGrpSpPr/>
          <p:nvPr/>
        </p:nvGrpSpPr>
        <p:grpSpPr>
          <a:xfrm>
            <a:off x="5709955" y="3778897"/>
            <a:ext cx="5439827" cy="2339785"/>
            <a:chOff x="2701284" y="3821009"/>
            <a:chExt cx="5439827" cy="233978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BBD244F-D7CB-4BB3-596D-F54A77D51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8258" y="3821009"/>
              <a:ext cx="5162853" cy="2339785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B3FAE1F-7735-2C6C-6110-F6B6E89CE0CE}"/>
                </a:ext>
              </a:extLst>
            </p:cNvPr>
            <p:cNvSpPr/>
            <p:nvPr/>
          </p:nvSpPr>
          <p:spPr>
            <a:xfrm>
              <a:off x="4562245" y="4469006"/>
              <a:ext cx="3453848" cy="58245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solidFill>
                  <a:srgbClr val="3944A1"/>
                </a:solidFill>
                <a:cs typeface="Calibri"/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2ECD91D2-485D-9969-2351-DA039B1E3209}"/>
                </a:ext>
              </a:extLst>
            </p:cNvPr>
            <p:cNvSpPr/>
            <p:nvPr/>
          </p:nvSpPr>
          <p:spPr>
            <a:xfrm>
              <a:off x="3062189" y="5839472"/>
              <a:ext cx="497121" cy="24102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solidFill>
                  <a:srgbClr val="3944A1"/>
                </a:solidFill>
                <a:cs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3B709B-975C-B2C0-16F1-24C501D2C18D}"/>
                </a:ext>
              </a:extLst>
            </p:cNvPr>
            <p:cNvSpPr txBox="1"/>
            <p:nvPr/>
          </p:nvSpPr>
          <p:spPr>
            <a:xfrm>
              <a:off x="4227474" y="4382401"/>
              <a:ext cx="235009" cy="29493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  <a:latin typeface="Athiti"/>
                  <a:cs typeface="Athiti"/>
                </a:rPr>
                <a:t>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66E79DE-5562-3F17-56ED-B6E5A6B8C272}"/>
                </a:ext>
              </a:extLst>
            </p:cNvPr>
            <p:cNvSpPr txBox="1"/>
            <p:nvPr/>
          </p:nvSpPr>
          <p:spPr>
            <a:xfrm>
              <a:off x="2701284" y="5831079"/>
              <a:ext cx="235009" cy="29493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  <a:latin typeface="Athiti"/>
                  <a:cs typeface="Athiti"/>
                </a:rPr>
                <a:t>2</a:t>
              </a:r>
            </a:p>
          </p:txBody>
        </p:sp>
      </p:grpSp>
      <p:sp>
        <p:nvSpPr>
          <p:cNvPr id="33" name="TextBox 17">
            <a:extLst>
              <a:ext uri="{FF2B5EF4-FFF2-40B4-BE49-F238E27FC236}">
                <a16:creationId xmlns:a16="http://schemas.microsoft.com/office/drawing/2014/main" id="{45BEE08F-42EF-5D50-D519-84886C4B64DE}"/>
              </a:ext>
            </a:extLst>
          </p:cNvPr>
          <p:cNvSpPr txBox="1"/>
          <p:nvPr/>
        </p:nvSpPr>
        <p:spPr>
          <a:xfrm>
            <a:off x="1140060" y="2330684"/>
            <a:ext cx="7619581" cy="298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667"/>
              </a:lnSpc>
              <a:defRPr sz="1701" spc="-34">
                <a:solidFill>
                  <a:srgbClr val="FFFFFF"/>
                </a:solidFill>
                <a:latin typeface="Athiti" panose="00000500000000000000" pitchFamily="2" charset="-34"/>
                <a:cs typeface="Athiti" panose="00000500000000000000" pitchFamily="2" charset="-34"/>
              </a:defRPr>
            </a:lvl1pPr>
          </a:lstStyle>
          <a:p>
            <a:pPr>
              <a:lnSpc>
                <a:spcPts val="2300"/>
              </a:lnSpc>
            </a:pPr>
            <a:r>
              <a:rPr lang="th-TH" sz="2000">
                <a:solidFill>
                  <a:srgbClr val="3944A1"/>
                </a:solidFill>
                <a:latin typeface="Athiti"/>
                <a:cs typeface="Athiti"/>
              </a:rPr>
              <a:t>สำหรับการแก้ไขให้เราเลือกรายการที่ต้องการแก้ไข หลังจากแก้ไขให้กดที่ปุ่ม </a:t>
            </a:r>
            <a:r>
              <a:rPr lang="en-US" sz="2000">
                <a:solidFill>
                  <a:srgbClr val="3944A1"/>
                </a:solidFill>
                <a:latin typeface="Athiti"/>
                <a:cs typeface="Athiti"/>
              </a:rPr>
              <a:t>Save</a:t>
            </a:r>
            <a:endParaRPr lang="th-TH" sz="2000">
              <a:solidFill>
                <a:srgbClr val="3944A1"/>
              </a:solidFill>
              <a:latin typeface="Athiti"/>
              <a:cs typeface="Athiti"/>
            </a:endParaRPr>
          </a:p>
        </p:txBody>
      </p:sp>
      <p:sp>
        <p:nvSpPr>
          <p:cNvPr id="6" name="AutoShape 22">
            <a:extLst>
              <a:ext uri="{FF2B5EF4-FFF2-40B4-BE49-F238E27FC236}">
                <a16:creationId xmlns:a16="http://schemas.microsoft.com/office/drawing/2014/main" id="{6096F73A-0E0F-4395-CCE8-B03B9A2613AA}"/>
              </a:ext>
            </a:extLst>
          </p:cNvPr>
          <p:cNvSpPr/>
          <p:nvPr/>
        </p:nvSpPr>
        <p:spPr>
          <a:xfrm rot="7891" flipV="1">
            <a:off x="459800" y="6482349"/>
            <a:ext cx="11364306" cy="41105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287352C1-887C-B4FA-5DB0-4FE759F6504E}"/>
              </a:ext>
            </a:extLst>
          </p:cNvPr>
          <p:cNvGrpSpPr/>
          <p:nvPr/>
        </p:nvGrpSpPr>
        <p:grpSpPr>
          <a:xfrm>
            <a:off x="506458" y="389738"/>
            <a:ext cx="1360505" cy="1366603"/>
            <a:chOff x="14167" y="0"/>
            <a:chExt cx="6321665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9273540-00F8-C83A-F2F1-69A48FE7FC14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10" name="TextBox 14">
            <a:extLst>
              <a:ext uri="{FF2B5EF4-FFF2-40B4-BE49-F238E27FC236}">
                <a16:creationId xmlns:a16="http://schemas.microsoft.com/office/drawing/2014/main" id="{BC1B1331-F91C-9C37-DACC-EE8EE7E1A2CD}"/>
              </a:ext>
            </a:extLst>
          </p:cNvPr>
          <p:cNvSpPr txBox="1"/>
          <p:nvPr/>
        </p:nvSpPr>
        <p:spPr>
          <a:xfrm>
            <a:off x="658527" y="477218"/>
            <a:ext cx="11257736" cy="2214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th-TH" sz="5200" b="1">
                <a:solidFill>
                  <a:srgbClr val="414BA4"/>
                </a:solidFill>
                <a:latin typeface="Athiti"/>
                <a:cs typeface="Athiti"/>
              </a:rPr>
              <a:t>การเก็บและการใช้งานตัวแปร </a:t>
            </a:r>
            <a:r>
              <a:rPr lang="en-US" sz="5200" b="1">
                <a:solidFill>
                  <a:srgbClr val="414BA4"/>
                </a:solidFill>
                <a:latin typeface="Athiti"/>
                <a:cs typeface="Athiti"/>
              </a:rPr>
              <a:t>(Variables)</a:t>
            </a:r>
          </a:p>
          <a:p>
            <a:pPr>
              <a:lnSpc>
                <a:spcPts val="4274"/>
              </a:lnSpc>
            </a:pPr>
            <a:endParaRPr lang="en-US" sz="5200" b="1">
              <a:solidFill>
                <a:srgbClr val="414BA4"/>
              </a:solidFill>
              <a:latin typeface="Athiti"/>
              <a:cs typeface="Athiti"/>
            </a:endParaRPr>
          </a:p>
        </p:txBody>
      </p:sp>
      <p:sp>
        <p:nvSpPr>
          <p:cNvPr id="49" name="TextBox 14">
            <a:extLst>
              <a:ext uri="{FF2B5EF4-FFF2-40B4-BE49-F238E27FC236}">
                <a16:creationId xmlns:a16="http://schemas.microsoft.com/office/drawing/2014/main" id="{A37FA9AF-05AB-53B7-E728-EBF411715096}"/>
              </a:ext>
            </a:extLst>
          </p:cNvPr>
          <p:cNvSpPr txBox="1"/>
          <p:nvPr/>
        </p:nvSpPr>
        <p:spPr>
          <a:xfrm>
            <a:off x="4241435" y="1584252"/>
            <a:ext cx="141975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2400">
                <a:solidFill>
                  <a:srgbClr val="414BA4"/>
                </a:solidFill>
                <a:latin typeface="Athiti"/>
                <a:cs typeface="Athiti"/>
              </a:rPr>
              <a:t>(3/3)</a:t>
            </a:r>
          </a:p>
        </p:txBody>
      </p:sp>
    </p:spTree>
    <p:extLst>
      <p:ext uri="{BB962C8B-B14F-4D97-AF65-F5344CB8AC3E}">
        <p14:creationId xmlns:p14="http://schemas.microsoft.com/office/powerpoint/2010/main" val="1025970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2">
            <a:extLst>
              <a:ext uri="{FF2B5EF4-FFF2-40B4-BE49-F238E27FC236}">
                <a16:creationId xmlns:a16="http://schemas.microsoft.com/office/drawing/2014/main" id="{37E5B249-578F-C7CA-7873-9D5173A50D3A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3944A1"/>
                </a:solidFill>
                <a:latin typeface="Montserrat"/>
              </a:rPr>
              <a:pPr/>
              <a:t>21</a:t>
            </a:fld>
            <a:endParaRPr lang="en-US" sz="1400" spc="-33">
              <a:solidFill>
                <a:srgbClr val="3944A1"/>
              </a:solidFill>
              <a:latin typeface="Montserra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021EACE1-262F-08CA-8A9A-D3F47D93139B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3944A1"/>
                </a:solidFill>
                <a:latin typeface="Montserrat"/>
              </a:rPr>
              <a:t>Page</a:t>
            </a:r>
            <a:endParaRPr lang="en-US" sz="1400">
              <a:solidFill>
                <a:srgbClr val="3944A1"/>
              </a:solidFill>
              <a:cs typeface="Calibri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B82B39-26F7-D37B-F466-DA6B14FF4BC3}"/>
              </a:ext>
            </a:extLst>
          </p:cNvPr>
          <p:cNvGrpSpPr/>
          <p:nvPr/>
        </p:nvGrpSpPr>
        <p:grpSpPr>
          <a:xfrm>
            <a:off x="6623255" y="2645017"/>
            <a:ext cx="5511595" cy="460562"/>
            <a:chOff x="6623254" y="2405423"/>
            <a:chExt cx="5511595" cy="460562"/>
          </a:xfrm>
        </p:grpSpPr>
        <p:sp>
          <p:nvSpPr>
            <p:cNvPr id="7" name="TextBox 17">
              <a:extLst>
                <a:ext uri="{FF2B5EF4-FFF2-40B4-BE49-F238E27FC236}">
                  <a16:creationId xmlns:a16="http://schemas.microsoft.com/office/drawing/2014/main" id="{382BEF15-CDD2-EFC4-539F-BD88377113D6}"/>
                </a:ext>
              </a:extLst>
            </p:cNvPr>
            <p:cNvSpPr txBox="1"/>
            <p:nvPr/>
          </p:nvSpPr>
          <p:spPr>
            <a:xfrm>
              <a:off x="7266188" y="2534931"/>
              <a:ext cx="4868661" cy="2981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>
                <a:lnSpc>
                  <a:spcPts val="1667"/>
                </a:lnSpc>
                <a:defRPr sz="1701" spc="-34">
                  <a:solidFill>
                    <a:srgbClr val="FFFFFF"/>
                  </a:solidFill>
                  <a:latin typeface="Athiti" panose="00000500000000000000" pitchFamily="2" charset="-34"/>
                  <a:cs typeface="Athiti" panose="00000500000000000000" pitchFamily="2" charset="-34"/>
                </a:defRPr>
              </a:lvl1pPr>
            </a:lstStyle>
            <a:p>
              <a:pPr>
                <a:lnSpc>
                  <a:spcPts val="2300"/>
                </a:lnSpc>
              </a:pPr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ทำการกำหนดได้ที่ แถบเมนู </a:t>
              </a:r>
              <a:r>
                <a:rPr lang="en-US" sz="2000">
                  <a:solidFill>
                    <a:srgbClr val="3944A1"/>
                  </a:solidFill>
                  <a:latin typeface="Athiti"/>
                  <a:cs typeface="Athiti"/>
                </a:rPr>
                <a:t>Admin</a:t>
              </a:r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 </a:t>
              </a:r>
              <a:r>
                <a:rPr lang="en-US" sz="2000">
                  <a:solidFill>
                    <a:srgbClr val="3944A1"/>
                  </a:solidFill>
                  <a:latin typeface="Athiti"/>
                  <a:cs typeface="Athiti"/>
                </a:rPr>
                <a:t>-&gt; </a:t>
              </a:r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Connection</a:t>
              </a:r>
              <a:r>
                <a:rPr lang="en-US" sz="2000">
                  <a:solidFill>
                    <a:srgbClr val="3944A1"/>
                  </a:solidFill>
                  <a:latin typeface="Athiti"/>
                  <a:cs typeface="Athiti"/>
                </a:rPr>
                <a:t>s</a:t>
              </a:r>
              <a:endParaRPr lang="th-TH" sz="2000">
                <a:solidFill>
                  <a:srgbClr val="3944A1"/>
                </a:solidFill>
                <a:latin typeface="Athiti"/>
                <a:cs typeface="Athiti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BCF3AC4-568C-5147-8A55-A4B2F89333E1}"/>
                </a:ext>
              </a:extLst>
            </p:cNvPr>
            <p:cNvGrpSpPr/>
            <p:nvPr/>
          </p:nvGrpSpPr>
          <p:grpSpPr>
            <a:xfrm>
              <a:off x="6623254" y="2405423"/>
              <a:ext cx="525628" cy="460562"/>
              <a:chOff x="1875987" y="1579645"/>
              <a:chExt cx="525628" cy="460562"/>
            </a:xfrm>
          </p:grpSpPr>
          <p:grpSp>
            <p:nvGrpSpPr>
              <p:cNvPr id="23" name="Group 6">
                <a:extLst>
                  <a:ext uri="{FF2B5EF4-FFF2-40B4-BE49-F238E27FC236}">
                    <a16:creationId xmlns:a16="http://schemas.microsoft.com/office/drawing/2014/main" id="{79C79125-AF60-2411-8BEC-74CE1B2259BB}"/>
                  </a:ext>
                </a:extLst>
              </p:cNvPr>
              <p:cNvGrpSpPr/>
              <p:nvPr/>
            </p:nvGrpSpPr>
            <p:grpSpPr>
              <a:xfrm>
                <a:off x="1875987" y="1579645"/>
                <a:ext cx="458507" cy="460562"/>
                <a:chOff x="14167" y="0"/>
                <a:chExt cx="6321665" cy="6350000"/>
              </a:xfrm>
            </p:grpSpPr>
            <p:sp>
              <p:nvSpPr>
                <p:cNvPr id="25" name="Freeform 7">
                  <a:extLst>
                    <a:ext uri="{FF2B5EF4-FFF2-40B4-BE49-F238E27FC236}">
                      <a16:creationId xmlns:a16="http://schemas.microsoft.com/office/drawing/2014/main" id="{DC32ECD4-7C05-29C5-3197-E6B765D68EE0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EFB92D"/>
                </a:solidFill>
              </p:spPr>
              <p:txBody>
                <a:bodyPr lIns="91440" tIns="45720" rIns="91440" bIns="45720" anchor="t"/>
                <a:lstStyle/>
                <a:p>
                  <a:endParaRPr lang="en-US">
                    <a:solidFill>
                      <a:srgbClr val="3944A1"/>
                    </a:solidFill>
                    <a:cs typeface="Calibri"/>
                  </a:endParaRPr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A3E2EAA-6D56-C423-855C-E3F502E92B17}"/>
                  </a:ext>
                </a:extLst>
              </p:cNvPr>
              <p:cNvSpPr txBox="1"/>
              <p:nvPr/>
            </p:nvSpPr>
            <p:spPr>
              <a:xfrm>
                <a:off x="1963870" y="1638251"/>
                <a:ext cx="437745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>
                    <a:solidFill>
                      <a:srgbClr val="3944A1"/>
                    </a:solidFill>
                  </a:rPr>
                  <a:t>1</a:t>
                </a:r>
                <a:endParaRPr lang="en-US">
                  <a:solidFill>
                    <a:srgbClr val="3944A1"/>
                  </a:solidFill>
                  <a:cs typeface="Calibri"/>
                </a:endParaRP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B714059-0E9A-7142-BD28-06F5EE81786E}"/>
              </a:ext>
            </a:extLst>
          </p:cNvPr>
          <p:cNvGrpSpPr/>
          <p:nvPr/>
        </p:nvGrpSpPr>
        <p:grpSpPr>
          <a:xfrm>
            <a:off x="1120877" y="2302655"/>
            <a:ext cx="8631596" cy="3609778"/>
            <a:chOff x="664934" y="1923552"/>
            <a:chExt cx="9603609" cy="4016280"/>
          </a:xfrm>
        </p:grpSpPr>
        <p:sp>
          <p:nvSpPr>
            <p:cNvPr id="11" name="Arrow: Bent 10">
              <a:extLst>
                <a:ext uri="{FF2B5EF4-FFF2-40B4-BE49-F238E27FC236}">
                  <a16:creationId xmlns:a16="http://schemas.microsoft.com/office/drawing/2014/main" id="{14C92411-C148-3DE9-0409-6435BF5A4D03}"/>
                </a:ext>
              </a:extLst>
            </p:cNvPr>
            <p:cNvSpPr/>
            <p:nvPr/>
          </p:nvSpPr>
          <p:spPr>
            <a:xfrm rot="10800000" flipH="1">
              <a:off x="1522777" y="4624036"/>
              <a:ext cx="2016836" cy="1108169"/>
            </a:xfrm>
            <a:prstGeom prst="bentArrow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solidFill>
                  <a:srgbClr val="3944A1"/>
                </a:solidFill>
                <a:cs typeface="Calibri"/>
              </a:endParaRPr>
            </a:p>
          </p:txBody>
        </p:sp>
        <p:pic>
          <p:nvPicPr>
            <p:cNvPr id="18" name="Picture 25" descr="Table&#10;&#10;Description automatically generated">
              <a:extLst>
                <a:ext uri="{FF2B5EF4-FFF2-40B4-BE49-F238E27FC236}">
                  <a16:creationId xmlns:a16="http://schemas.microsoft.com/office/drawing/2014/main" id="{18ECF1E1-CCFD-9D0F-D2D7-82C48739D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4934" y="1923552"/>
              <a:ext cx="5782335" cy="245061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260978B-4F3D-276C-A9DF-41EC9CB3E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4" r="914"/>
            <a:stretch/>
          </p:blipFill>
          <p:spPr>
            <a:xfrm>
              <a:off x="3858101" y="3384672"/>
              <a:ext cx="6410442" cy="255516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3D34527-0F2D-CAEE-DD23-076057B66C5F}"/>
              </a:ext>
            </a:extLst>
          </p:cNvPr>
          <p:cNvGrpSpPr/>
          <p:nvPr/>
        </p:nvGrpSpPr>
        <p:grpSpPr>
          <a:xfrm>
            <a:off x="3704600" y="6133739"/>
            <a:ext cx="8137630" cy="693123"/>
            <a:chOff x="6623254" y="2405423"/>
            <a:chExt cx="8137630" cy="693123"/>
          </a:xfrm>
        </p:grpSpPr>
        <p:sp>
          <p:nvSpPr>
            <p:cNvPr id="31" name="TextBox 17">
              <a:extLst>
                <a:ext uri="{FF2B5EF4-FFF2-40B4-BE49-F238E27FC236}">
                  <a16:creationId xmlns:a16="http://schemas.microsoft.com/office/drawing/2014/main" id="{D64AC48B-DD65-9877-B9DD-16C103557930}"/>
                </a:ext>
              </a:extLst>
            </p:cNvPr>
            <p:cNvSpPr txBox="1"/>
            <p:nvPr/>
          </p:nvSpPr>
          <p:spPr>
            <a:xfrm>
              <a:off x="7266188" y="2505435"/>
              <a:ext cx="7494696" cy="5931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>
                <a:lnSpc>
                  <a:spcPts val="1667"/>
                </a:lnSpc>
                <a:defRPr sz="1701" spc="-34">
                  <a:solidFill>
                    <a:srgbClr val="FFFFFF"/>
                  </a:solidFill>
                  <a:latin typeface="Athiti" panose="00000500000000000000" pitchFamily="2" charset="-34"/>
                  <a:cs typeface="Athiti" panose="00000500000000000000" pitchFamily="2" charset="-34"/>
                </a:defRPr>
              </a:lvl1pPr>
            </a:lstStyle>
            <a:p>
              <a:pPr>
                <a:lnSpc>
                  <a:spcPts val="2300"/>
                </a:lnSpc>
              </a:pPr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จะปรากฎหน้า </a:t>
              </a:r>
              <a:r>
                <a:rPr lang="en-US" sz="2000">
                  <a:solidFill>
                    <a:srgbClr val="3944A1"/>
                  </a:solidFill>
                  <a:latin typeface="Athiti"/>
                  <a:cs typeface="Athiti"/>
                </a:rPr>
                <a:t>List Connection </a:t>
              </a:r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จากนั้นให้กดรูปเครื่องหมาย </a:t>
              </a:r>
              <a:r>
                <a:rPr lang="en-US" sz="2000">
                  <a:solidFill>
                    <a:srgbClr val="3944A1"/>
                  </a:solidFill>
                  <a:latin typeface="Athiti"/>
                  <a:cs typeface="Athiti"/>
                </a:rPr>
                <a:t>“</a:t>
              </a:r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 </a:t>
              </a:r>
              <a:r>
                <a:rPr lang="en-US" sz="2000">
                  <a:solidFill>
                    <a:srgbClr val="3944A1"/>
                  </a:solidFill>
                  <a:latin typeface="Athiti"/>
                  <a:cs typeface="Athiti"/>
                </a:rPr>
                <a:t>+ “ </a:t>
              </a:r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เพื่อเพิ่มรายการที่เชื่อมต่อ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FEEB1BE-E28D-DA9B-787C-A80B7254B6D5}"/>
                </a:ext>
              </a:extLst>
            </p:cNvPr>
            <p:cNvGrpSpPr/>
            <p:nvPr/>
          </p:nvGrpSpPr>
          <p:grpSpPr>
            <a:xfrm>
              <a:off x="6623254" y="2405423"/>
              <a:ext cx="525628" cy="460562"/>
              <a:chOff x="1875987" y="1579645"/>
              <a:chExt cx="525628" cy="460562"/>
            </a:xfrm>
          </p:grpSpPr>
          <p:grpSp>
            <p:nvGrpSpPr>
              <p:cNvPr id="33" name="Group 6">
                <a:extLst>
                  <a:ext uri="{FF2B5EF4-FFF2-40B4-BE49-F238E27FC236}">
                    <a16:creationId xmlns:a16="http://schemas.microsoft.com/office/drawing/2014/main" id="{647A20D1-41B3-B89A-D721-CD33BABC614F}"/>
                  </a:ext>
                </a:extLst>
              </p:cNvPr>
              <p:cNvGrpSpPr/>
              <p:nvPr/>
            </p:nvGrpSpPr>
            <p:grpSpPr>
              <a:xfrm>
                <a:off x="1875987" y="1579645"/>
                <a:ext cx="458507" cy="460562"/>
                <a:chOff x="14167" y="0"/>
                <a:chExt cx="6321665" cy="6350000"/>
              </a:xfrm>
            </p:grpSpPr>
            <p:sp>
              <p:nvSpPr>
                <p:cNvPr id="35" name="Freeform 7">
                  <a:extLst>
                    <a:ext uri="{FF2B5EF4-FFF2-40B4-BE49-F238E27FC236}">
                      <a16:creationId xmlns:a16="http://schemas.microsoft.com/office/drawing/2014/main" id="{D0497CFC-26E4-AB3B-A2B1-15F17ACDF6DE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EFB92D"/>
                </a:solidFill>
              </p:spPr>
              <p:txBody>
                <a:bodyPr lIns="91440" tIns="45720" rIns="91440" bIns="45720" anchor="t"/>
                <a:lstStyle/>
                <a:p>
                  <a:endParaRPr lang="en-US">
                    <a:solidFill>
                      <a:srgbClr val="3944A1"/>
                    </a:solidFill>
                    <a:cs typeface="Calibri"/>
                  </a:endParaRPr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71BD04B-0B6D-3760-CD57-B91747EF628B}"/>
                  </a:ext>
                </a:extLst>
              </p:cNvPr>
              <p:cNvSpPr txBox="1"/>
              <p:nvPr/>
            </p:nvSpPr>
            <p:spPr>
              <a:xfrm>
                <a:off x="1963870" y="1638251"/>
                <a:ext cx="437745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>
                    <a:solidFill>
                      <a:srgbClr val="3944A1"/>
                    </a:solidFill>
                    <a:cs typeface="Calibri"/>
                  </a:rPr>
                  <a:t>2</a:t>
                </a:r>
              </a:p>
            </p:txBody>
          </p:sp>
        </p:grpSp>
      </p:grp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CB7912E-AC19-78B1-3E0B-47FA496090C3}"/>
              </a:ext>
            </a:extLst>
          </p:cNvPr>
          <p:cNvSpPr/>
          <p:nvPr/>
        </p:nvSpPr>
        <p:spPr>
          <a:xfrm>
            <a:off x="2560862" y="2686396"/>
            <a:ext cx="474769" cy="1425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3944A1"/>
              </a:solidFill>
              <a:cs typeface="Calibri"/>
            </a:endParaRP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30B7E4D6-9949-037C-05E2-CB9353E3E0BA}"/>
              </a:ext>
            </a:extLst>
          </p:cNvPr>
          <p:cNvSpPr txBox="1"/>
          <p:nvPr/>
        </p:nvSpPr>
        <p:spPr>
          <a:xfrm>
            <a:off x="1248532" y="1424304"/>
            <a:ext cx="141975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2400">
                <a:solidFill>
                  <a:srgbClr val="414BA4"/>
                </a:solidFill>
                <a:latin typeface="Athiti"/>
                <a:cs typeface="Athiti"/>
              </a:rPr>
              <a:t>(1/2)</a:t>
            </a:r>
          </a:p>
        </p:txBody>
      </p:sp>
      <p:grpSp>
        <p:nvGrpSpPr>
          <p:cNvPr id="29" name="Group 4">
            <a:extLst>
              <a:ext uri="{FF2B5EF4-FFF2-40B4-BE49-F238E27FC236}">
                <a16:creationId xmlns:a16="http://schemas.microsoft.com/office/drawing/2014/main" id="{2A6FF852-5136-14F6-73D0-564CBC2AE459}"/>
              </a:ext>
            </a:extLst>
          </p:cNvPr>
          <p:cNvGrpSpPr/>
          <p:nvPr/>
        </p:nvGrpSpPr>
        <p:grpSpPr>
          <a:xfrm>
            <a:off x="506458" y="389738"/>
            <a:ext cx="1360505" cy="1366603"/>
            <a:chOff x="14167" y="0"/>
            <a:chExt cx="6321665" cy="6350000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F3F16267-CE2D-91DC-E489-FBB6CEF2B36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874542" y="694276"/>
            <a:ext cx="11629947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thaiDist"/>
            <a:r>
              <a:rPr lang="th-TH" sz="5200" b="1">
                <a:solidFill>
                  <a:srgbClr val="414BA4"/>
                </a:solidFill>
                <a:latin typeface="Athiti"/>
                <a:cs typeface="Athiti"/>
              </a:rPr>
              <a:t>วิธีการเชื่อมต่อข้อมูลกับ</a:t>
            </a:r>
            <a:r>
              <a:rPr lang="en-US" sz="5200" b="1">
                <a:solidFill>
                  <a:srgbClr val="414BA4"/>
                </a:solidFill>
                <a:latin typeface="Athiti"/>
                <a:cs typeface="Athiti"/>
              </a:rPr>
              <a:t> Apache Airflow</a:t>
            </a:r>
          </a:p>
        </p:txBody>
      </p:sp>
      <p:sp>
        <p:nvSpPr>
          <p:cNvPr id="27" name="TextBox 17">
            <a:extLst>
              <a:ext uri="{FF2B5EF4-FFF2-40B4-BE49-F238E27FC236}">
                <a16:creationId xmlns:a16="http://schemas.microsoft.com/office/drawing/2014/main" id="{73EA42D0-AAB8-E200-1D58-F6998A827C8B}"/>
              </a:ext>
            </a:extLst>
          </p:cNvPr>
          <p:cNvSpPr txBox="1"/>
          <p:nvPr/>
        </p:nvSpPr>
        <p:spPr>
          <a:xfrm>
            <a:off x="1855391" y="1581592"/>
            <a:ext cx="942913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th-TH" sz="2000">
                <a:solidFill>
                  <a:srgbClr val="3944A1"/>
                </a:solidFill>
                <a:latin typeface="Athiti"/>
                <a:cs typeface="Athiti"/>
              </a:rPr>
              <a:t>	</a:t>
            </a:r>
            <a:r>
              <a:rPr lang="en-US" sz="2000">
                <a:solidFill>
                  <a:srgbClr val="3944A1"/>
                </a:solidFill>
                <a:latin typeface="Athiti"/>
                <a:cs typeface="Athiti"/>
              </a:rPr>
              <a:t>Connection </a:t>
            </a:r>
            <a:r>
              <a:rPr lang="th-TH" sz="2000">
                <a:solidFill>
                  <a:srgbClr val="3944A1"/>
                </a:solidFill>
                <a:latin typeface="Athiti"/>
                <a:cs typeface="Athiti"/>
              </a:rPr>
              <a:t>สามารถเชื่อมต่อเครื่องมือภายนอกที่จะนำมาใช้งานใน </a:t>
            </a:r>
            <a:r>
              <a:rPr lang="en-US" sz="2000">
                <a:solidFill>
                  <a:srgbClr val="3944A1"/>
                </a:solidFill>
                <a:latin typeface="Athiti"/>
                <a:cs typeface="Athiti"/>
              </a:rPr>
              <a:t>DAG </a:t>
            </a:r>
            <a:r>
              <a:rPr lang="th-TH" sz="2000">
                <a:solidFill>
                  <a:srgbClr val="3944A1"/>
                </a:solidFill>
                <a:latin typeface="Athiti"/>
                <a:cs typeface="Athiti"/>
              </a:rPr>
              <a:t>ได้อย่างหลากหลาย เช่น </a:t>
            </a:r>
            <a:r>
              <a:rPr lang="en-US" sz="2000">
                <a:solidFill>
                  <a:srgbClr val="3944A1"/>
                </a:solidFill>
                <a:latin typeface="Athiti"/>
                <a:cs typeface="Athiti"/>
              </a:rPr>
              <a:t>MySQL, PostgreSQL </a:t>
            </a:r>
            <a:r>
              <a:rPr lang="th-TH" sz="2000">
                <a:solidFill>
                  <a:srgbClr val="3944A1"/>
                </a:solidFill>
                <a:latin typeface="Athiti"/>
                <a:cs typeface="Athiti"/>
              </a:rPr>
              <a:t>และ </a:t>
            </a:r>
            <a:r>
              <a:rPr lang="en-US" sz="2000">
                <a:solidFill>
                  <a:srgbClr val="3944A1"/>
                </a:solidFill>
                <a:latin typeface="Athiti"/>
                <a:cs typeface="Athiti"/>
              </a:rPr>
              <a:t>LinkedIn </a:t>
            </a:r>
            <a:r>
              <a:rPr lang="en-US" sz="2000" err="1">
                <a:solidFill>
                  <a:srgbClr val="3944A1"/>
                </a:solidFill>
                <a:latin typeface="Athiti"/>
                <a:cs typeface="Athiti"/>
              </a:rPr>
              <a:t>DataHub</a:t>
            </a:r>
            <a:r>
              <a:rPr lang="th-TH" sz="2000">
                <a:solidFill>
                  <a:srgbClr val="3944A1"/>
                </a:solidFill>
                <a:latin typeface="Athiti"/>
                <a:cs typeface="Athiti"/>
              </a:rPr>
              <a:t> เป็นต้น</a:t>
            </a:r>
          </a:p>
        </p:txBody>
      </p:sp>
    </p:spTree>
    <p:extLst>
      <p:ext uri="{BB962C8B-B14F-4D97-AF65-F5344CB8AC3E}">
        <p14:creationId xmlns:p14="http://schemas.microsoft.com/office/powerpoint/2010/main" val="2152845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506458" y="389738"/>
            <a:ext cx="1360505" cy="1366603"/>
            <a:chOff x="14167" y="0"/>
            <a:chExt cx="6321665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3" name="Slide Number Placeholder 22">
            <a:extLst>
              <a:ext uri="{FF2B5EF4-FFF2-40B4-BE49-F238E27FC236}">
                <a16:creationId xmlns:a16="http://schemas.microsoft.com/office/drawing/2014/main" id="{37E5B249-578F-C7CA-7873-9D5173A50D3A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3944A1"/>
                </a:solidFill>
                <a:latin typeface="Montserrat"/>
              </a:rPr>
              <a:pPr/>
              <a:t>22</a:t>
            </a:fld>
            <a:endParaRPr lang="en-US" sz="1400" spc="-33">
              <a:solidFill>
                <a:srgbClr val="3944A1"/>
              </a:solidFill>
              <a:latin typeface="Montserra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021EACE1-262F-08CA-8A9A-D3F47D93139B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3944A1"/>
                </a:solidFill>
                <a:latin typeface="Montserrat"/>
              </a:rPr>
              <a:t>Page</a:t>
            </a:r>
            <a:endParaRPr lang="en-US" sz="1400">
              <a:solidFill>
                <a:srgbClr val="3944A1"/>
              </a:solidFill>
              <a:cs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2567CF-7071-864B-24F1-5F37DBA88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376" y="2607791"/>
            <a:ext cx="7152871" cy="33909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8AE7E31-B513-18E3-251C-ED4F6E58174C}"/>
              </a:ext>
            </a:extLst>
          </p:cNvPr>
          <p:cNvSpPr/>
          <p:nvPr/>
        </p:nvSpPr>
        <p:spPr>
          <a:xfrm>
            <a:off x="635770" y="3225736"/>
            <a:ext cx="4221365" cy="40652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3944A1"/>
              </a:solidFill>
              <a:cs typeface="Calibri"/>
            </a:endParaRPr>
          </a:p>
        </p:txBody>
      </p:sp>
      <p:sp>
        <p:nvSpPr>
          <p:cNvPr id="10" name="AutoShape 22">
            <a:extLst>
              <a:ext uri="{FF2B5EF4-FFF2-40B4-BE49-F238E27FC236}">
                <a16:creationId xmlns:a16="http://schemas.microsoft.com/office/drawing/2014/main" id="{EA664B2F-2D4F-E257-37D3-1C476C33EBEA}"/>
              </a:ext>
            </a:extLst>
          </p:cNvPr>
          <p:cNvSpPr/>
          <p:nvPr/>
        </p:nvSpPr>
        <p:spPr>
          <a:xfrm rot="7891" flipV="1">
            <a:off x="459800" y="6482349"/>
            <a:ext cx="11364306" cy="41105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A8863103-AD19-A839-BD34-6F63E38DC6FE}"/>
              </a:ext>
            </a:extLst>
          </p:cNvPr>
          <p:cNvSpPr txBox="1"/>
          <p:nvPr/>
        </p:nvSpPr>
        <p:spPr>
          <a:xfrm>
            <a:off x="808281" y="694276"/>
            <a:ext cx="11629947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thaiDist"/>
            <a:r>
              <a:rPr lang="th-TH" sz="5200" b="1">
                <a:solidFill>
                  <a:srgbClr val="414BA4"/>
                </a:solidFill>
                <a:latin typeface="Athiti"/>
                <a:cs typeface="Athiti"/>
              </a:rPr>
              <a:t>วิธีการเชื่อมต่อข้อมูลกับ</a:t>
            </a:r>
            <a:r>
              <a:rPr lang="en-US" sz="5200" b="1">
                <a:solidFill>
                  <a:srgbClr val="414BA4"/>
                </a:solidFill>
                <a:latin typeface="Athiti"/>
                <a:cs typeface="Athiti"/>
              </a:rPr>
              <a:t> Apache Airflow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722EBEA-2711-3CA2-CA7D-9B04EA473E8D}"/>
              </a:ext>
            </a:extLst>
          </p:cNvPr>
          <p:cNvGrpSpPr/>
          <p:nvPr/>
        </p:nvGrpSpPr>
        <p:grpSpPr>
          <a:xfrm>
            <a:off x="7861255" y="2197806"/>
            <a:ext cx="4143964" cy="968849"/>
            <a:chOff x="7861255" y="2197806"/>
            <a:chExt cx="4143964" cy="968849"/>
          </a:xfrm>
        </p:grpSpPr>
        <p:sp>
          <p:nvSpPr>
            <p:cNvPr id="7" name="TextBox 17">
              <a:extLst>
                <a:ext uri="{FF2B5EF4-FFF2-40B4-BE49-F238E27FC236}">
                  <a16:creationId xmlns:a16="http://schemas.microsoft.com/office/drawing/2014/main" id="{382BEF15-CDD2-EFC4-539F-BD88377113D6}"/>
                </a:ext>
              </a:extLst>
            </p:cNvPr>
            <p:cNvSpPr txBox="1"/>
            <p:nvPr/>
          </p:nvSpPr>
          <p:spPr>
            <a:xfrm>
              <a:off x="8615762" y="2243325"/>
              <a:ext cx="3389457" cy="923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>
                <a:lnSpc>
                  <a:spcPts val="2300"/>
                </a:lnSpc>
                <a:defRPr sz="1701" spc="-34">
                  <a:solidFill>
                    <a:srgbClr val="FFFFFF"/>
                  </a:solidFill>
                  <a:latin typeface="Athiti" panose="00000500000000000000" pitchFamily="2" charset="-34"/>
                  <a:cs typeface="Athiti" panose="00000500000000000000" pitchFamily="2" charset="-34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จะปรากฎหน้าตั้งค่า Connection ให้เรากำหนด </a:t>
              </a:r>
              <a:r>
                <a:rPr lang="en-US" sz="2000">
                  <a:solidFill>
                    <a:srgbClr val="3944A1"/>
                  </a:solidFill>
                  <a:latin typeface="Athiti"/>
                  <a:cs typeface="Athiti"/>
                </a:rPr>
                <a:t>Conn id </a:t>
              </a:r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และ</a:t>
              </a:r>
              <a:r>
                <a:rPr lang="en-US" sz="2000">
                  <a:solidFill>
                    <a:srgbClr val="3944A1"/>
                  </a:solidFill>
                  <a:latin typeface="Athiti"/>
                  <a:cs typeface="Athiti"/>
                </a:rPr>
                <a:t> Conn Type </a:t>
              </a:r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ต่อไป</a:t>
              </a:r>
              <a:endParaRPr lang="en-US" sz="180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D1069BF-F6AA-39D7-82FA-F5930FAA99B7}"/>
                </a:ext>
              </a:extLst>
            </p:cNvPr>
            <p:cNvGrpSpPr/>
            <p:nvPr/>
          </p:nvGrpSpPr>
          <p:grpSpPr>
            <a:xfrm>
              <a:off x="7861255" y="2197806"/>
              <a:ext cx="525628" cy="460562"/>
              <a:chOff x="1875987" y="1579645"/>
              <a:chExt cx="525628" cy="460562"/>
            </a:xfrm>
          </p:grpSpPr>
          <p:grpSp>
            <p:nvGrpSpPr>
              <p:cNvPr id="17" name="Group 6">
                <a:extLst>
                  <a:ext uri="{FF2B5EF4-FFF2-40B4-BE49-F238E27FC236}">
                    <a16:creationId xmlns:a16="http://schemas.microsoft.com/office/drawing/2014/main" id="{43EB0D0A-8A9E-4A40-C31C-911307FC0D04}"/>
                  </a:ext>
                </a:extLst>
              </p:cNvPr>
              <p:cNvGrpSpPr/>
              <p:nvPr/>
            </p:nvGrpSpPr>
            <p:grpSpPr>
              <a:xfrm>
                <a:off x="1875987" y="1579645"/>
                <a:ext cx="458507" cy="460562"/>
                <a:chOff x="14167" y="0"/>
                <a:chExt cx="6321665" cy="6350000"/>
              </a:xfrm>
            </p:grpSpPr>
            <p:sp>
              <p:nvSpPr>
                <p:cNvPr id="20" name="Freeform 7">
                  <a:extLst>
                    <a:ext uri="{FF2B5EF4-FFF2-40B4-BE49-F238E27FC236}">
                      <a16:creationId xmlns:a16="http://schemas.microsoft.com/office/drawing/2014/main" id="{9A288FA6-3BBA-C679-6076-8EE5927B7F81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EFB92D"/>
                </a:solidFill>
              </p:spPr>
              <p:txBody>
                <a:bodyPr lIns="91440" tIns="45720" rIns="91440" bIns="45720" anchor="t"/>
                <a:lstStyle/>
                <a:p>
                  <a:endParaRPr lang="en-US">
                    <a:solidFill>
                      <a:srgbClr val="3944A1"/>
                    </a:solidFill>
                    <a:cs typeface="Calibri"/>
                  </a:endParaRPr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CF4F871-A681-64B5-BBEF-337EEA8613ED}"/>
                  </a:ext>
                </a:extLst>
              </p:cNvPr>
              <p:cNvSpPr txBox="1"/>
              <p:nvPr/>
            </p:nvSpPr>
            <p:spPr>
              <a:xfrm>
                <a:off x="1963870" y="1638251"/>
                <a:ext cx="437745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>
                    <a:solidFill>
                      <a:srgbClr val="3944A1"/>
                    </a:solidFill>
                    <a:cs typeface="Calibri"/>
                  </a:rPr>
                  <a:t>3</a:t>
                </a:r>
              </a:p>
            </p:txBody>
          </p:sp>
        </p:grpSp>
      </p:grpSp>
      <p:pic>
        <p:nvPicPr>
          <p:cNvPr id="21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F93C85D-F9CF-4660-8FED-2D5A124490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0" t="2885" r="2989" b="1"/>
          <a:stretch/>
        </p:blipFill>
        <p:spPr>
          <a:xfrm>
            <a:off x="9146737" y="3292673"/>
            <a:ext cx="2327508" cy="2706108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BAB7DA1-D7DE-295B-5C3F-F18A77F3C466}"/>
              </a:ext>
            </a:extLst>
          </p:cNvPr>
          <p:cNvCxnSpPr>
            <a:cxnSpLocks/>
            <a:stCxn id="8" idx="3"/>
            <a:endCxn id="21" idx="1"/>
          </p:cNvCxnSpPr>
          <p:nvPr/>
        </p:nvCxnSpPr>
        <p:spPr>
          <a:xfrm>
            <a:off x="4857135" y="3429000"/>
            <a:ext cx="4289602" cy="1216727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4">
            <a:extLst>
              <a:ext uri="{FF2B5EF4-FFF2-40B4-BE49-F238E27FC236}">
                <a16:creationId xmlns:a16="http://schemas.microsoft.com/office/drawing/2014/main" id="{AD043F46-0520-1DEF-97C3-27D656D5D97F}"/>
              </a:ext>
            </a:extLst>
          </p:cNvPr>
          <p:cNvSpPr txBox="1"/>
          <p:nvPr/>
        </p:nvSpPr>
        <p:spPr>
          <a:xfrm>
            <a:off x="1458906" y="1415917"/>
            <a:ext cx="141975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2400">
                <a:solidFill>
                  <a:srgbClr val="414BA4"/>
                </a:solidFill>
                <a:latin typeface="Athiti"/>
                <a:cs typeface="Athiti"/>
              </a:rPr>
              <a:t>(2/2)</a:t>
            </a:r>
          </a:p>
        </p:txBody>
      </p:sp>
    </p:spTree>
    <p:extLst>
      <p:ext uri="{BB962C8B-B14F-4D97-AF65-F5344CB8AC3E}">
        <p14:creationId xmlns:p14="http://schemas.microsoft.com/office/powerpoint/2010/main" val="83725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506458" y="389738"/>
            <a:ext cx="1360505" cy="1366603"/>
            <a:chOff x="14167" y="0"/>
            <a:chExt cx="6321665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036078" y="724008"/>
            <a:ext cx="11256477" cy="11830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th-TH" sz="4000" b="1">
                <a:solidFill>
                  <a:srgbClr val="414BA4"/>
                </a:solidFill>
                <a:latin typeface="Athiti"/>
                <a:cs typeface="Athiti"/>
              </a:rPr>
              <a:t>การติดตั้งการแจ้งเตือนสถานะของงาน </a:t>
            </a:r>
            <a:r>
              <a:rPr lang="en-US" sz="4000" b="1">
                <a:solidFill>
                  <a:srgbClr val="414BA4"/>
                </a:solidFill>
                <a:latin typeface="Athiti"/>
                <a:cs typeface="Athiti"/>
              </a:rPr>
              <a:t>(Alert)</a:t>
            </a:r>
          </a:p>
          <a:p>
            <a:pPr>
              <a:lnSpc>
                <a:spcPts val="4274"/>
              </a:lnSpc>
            </a:pPr>
            <a:endParaRPr lang="en-US" sz="4000" b="1">
              <a:solidFill>
                <a:srgbClr val="414BA4"/>
              </a:solidFill>
              <a:latin typeface="Athiti"/>
              <a:cs typeface="Athiti"/>
            </a:endParaRPr>
          </a:p>
        </p:txBody>
      </p:sp>
      <p:sp>
        <p:nvSpPr>
          <p:cNvPr id="3" name="Slide Number Placeholder 22">
            <a:extLst>
              <a:ext uri="{FF2B5EF4-FFF2-40B4-BE49-F238E27FC236}">
                <a16:creationId xmlns:a16="http://schemas.microsoft.com/office/drawing/2014/main" id="{37E5B249-578F-C7CA-7873-9D5173A50D3A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3944A1"/>
                </a:solidFill>
                <a:latin typeface="Montserrat"/>
              </a:rPr>
              <a:pPr/>
              <a:t>23</a:t>
            </a:fld>
            <a:endParaRPr lang="en-US" sz="1400" spc="-33">
              <a:solidFill>
                <a:srgbClr val="3944A1"/>
              </a:solidFill>
              <a:latin typeface="Montserra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021EACE1-262F-08CA-8A9A-D3F47D93139B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3944A1"/>
                </a:solidFill>
                <a:latin typeface="Montserrat"/>
              </a:rPr>
              <a:t>Page</a:t>
            </a:r>
            <a:endParaRPr lang="en-US" sz="1400">
              <a:solidFill>
                <a:srgbClr val="3944A1"/>
              </a:solidFill>
              <a:cs typeface="Calibri"/>
            </a:endParaRPr>
          </a:p>
        </p:txBody>
      </p:sp>
      <p:grpSp>
        <p:nvGrpSpPr>
          <p:cNvPr id="31" name="Group 6">
            <a:extLst>
              <a:ext uri="{FF2B5EF4-FFF2-40B4-BE49-F238E27FC236}">
                <a16:creationId xmlns:a16="http://schemas.microsoft.com/office/drawing/2014/main" id="{AE1165D2-1885-2D28-C51E-7733BC53C832}"/>
              </a:ext>
            </a:extLst>
          </p:cNvPr>
          <p:cNvGrpSpPr/>
          <p:nvPr/>
        </p:nvGrpSpPr>
        <p:grpSpPr>
          <a:xfrm>
            <a:off x="7347834" y="2453296"/>
            <a:ext cx="242103" cy="243188"/>
            <a:chOff x="14167" y="0"/>
            <a:chExt cx="6321665" cy="63500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2F4CC4C5-0E21-68B5-F339-5B678FFC9AA4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B92D"/>
            </a:solidFill>
          </p:spPr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3919791-8B18-CAFD-E86C-6D5A393190DA}"/>
              </a:ext>
            </a:extLst>
          </p:cNvPr>
          <p:cNvGrpSpPr/>
          <p:nvPr/>
        </p:nvGrpSpPr>
        <p:grpSpPr>
          <a:xfrm>
            <a:off x="768078" y="2137763"/>
            <a:ext cx="9347201" cy="4110162"/>
            <a:chOff x="329094" y="1848538"/>
            <a:chExt cx="9347201" cy="4110162"/>
          </a:xfrm>
        </p:grpSpPr>
        <p:pic>
          <p:nvPicPr>
            <p:cNvPr id="2" name="Picture 5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5C3E2E0F-1AA5-B27B-16FC-4A57273822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9119" b="175"/>
            <a:stretch/>
          </p:blipFill>
          <p:spPr>
            <a:xfrm>
              <a:off x="329094" y="1848538"/>
              <a:ext cx="6178046" cy="30173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6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EA765385-4D40-DDB4-C0AA-D6AF402CC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3356" y="3003079"/>
              <a:ext cx="4962939" cy="295562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Arrow: Bent 7">
              <a:extLst>
                <a:ext uri="{FF2B5EF4-FFF2-40B4-BE49-F238E27FC236}">
                  <a16:creationId xmlns:a16="http://schemas.microsoft.com/office/drawing/2014/main" id="{6617B42F-FD33-B340-BD73-E734CD19D819}"/>
                </a:ext>
              </a:extLst>
            </p:cNvPr>
            <p:cNvSpPr/>
            <p:nvPr/>
          </p:nvSpPr>
          <p:spPr>
            <a:xfrm rot="10800000" flipH="1">
              <a:off x="2724614" y="4986847"/>
              <a:ext cx="1505620" cy="924909"/>
            </a:xfrm>
            <a:prstGeom prst="bentArrow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solidFill>
                  <a:srgbClr val="3944A1"/>
                </a:solidFill>
                <a:cs typeface="Calibri"/>
              </a:endParaRPr>
            </a:p>
          </p:txBody>
        </p:sp>
      </p:grpSp>
      <p:sp>
        <p:nvSpPr>
          <p:cNvPr id="13" name="TextBox 17">
            <a:extLst>
              <a:ext uri="{FF2B5EF4-FFF2-40B4-BE49-F238E27FC236}">
                <a16:creationId xmlns:a16="http://schemas.microsoft.com/office/drawing/2014/main" id="{5085EC40-FF0E-A8B1-5AFC-C82224A71DA6}"/>
              </a:ext>
            </a:extLst>
          </p:cNvPr>
          <p:cNvSpPr txBox="1"/>
          <p:nvPr/>
        </p:nvSpPr>
        <p:spPr>
          <a:xfrm>
            <a:off x="7767728" y="2455386"/>
            <a:ext cx="4269156" cy="5931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00"/>
              </a:lnSpc>
            </a:pPr>
            <a:r>
              <a:rPr lang="th-TH" sz="2000" spc="-34">
                <a:solidFill>
                  <a:srgbClr val="3944A1"/>
                </a:solidFill>
                <a:latin typeface="Athiti"/>
                <a:cs typeface="Athiti"/>
              </a:rPr>
              <a:t>แจ้งเตือน สถานะของแต่ละ Task ใน Airflow ได้ โดยการใส่ Host ของ Channel</a:t>
            </a: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234EB586-4D8D-C24B-B876-A82260469342}"/>
              </a:ext>
            </a:extLst>
          </p:cNvPr>
          <p:cNvSpPr txBox="1"/>
          <p:nvPr/>
        </p:nvSpPr>
        <p:spPr>
          <a:xfrm>
            <a:off x="10290203" y="809681"/>
            <a:ext cx="141975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2400">
                <a:solidFill>
                  <a:srgbClr val="414BA4"/>
                </a:solidFill>
                <a:latin typeface="Athiti"/>
                <a:cs typeface="Athiti"/>
              </a:rPr>
              <a:t>(1/2)</a:t>
            </a:r>
          </a:p>
        </p:txBody>
      </p:sp>
    </p:spTree>
    <p:extLst>
      <p:ext uri="{BB962C8B-B14F-4D97-AF65-F5344CB8AC3E}">
        <p14:creationId xmlns:p14="http://schemas.microsoft.com/office/powerpoint/2010/main" val="1470449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506458" y="389738"/>
            <a:ext cx="1360505" cy="1366603"/>
            <a:chOff x="14167" y="0"/>
            <a:chExt cx="6321665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3" name="Slide Number Placeholder 22">
            <a:extLst>
              <a:ext uri="{FF2B5EF4-FFF2-40B4-BE49-F238E27FC236}">
                <a16:creationId xmlns:a16="http://schemas.microsoft.com/office/drawing/2014/main" id="{37E5B249-578F-C7CA-7873-9D5173A50D3A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3944A1"/>
                </a:solidFill>
                <a:latin typeface="Montserrat"/>
              </a:rPr>
              <a:pPr/>
              <a:t>24</a:t>
            </a:fld>
            <a:endParaRPr lang="en-US" sz="1400" spc="-33">
              <a:solidFill>
                <a:srgbClr val="3944A1"/>
              </a:solidFill>
              <a:latin typeface="Montserra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021EACE1-262F-08CA-8A9A-D3F47D93139B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3944A1"/>
                </a:solidFill>
                <a:latin typeface="Montserrat"/>
              </a:rPr>
              <a:t>Page</a:t>
            </a:r>
            <a:endParaRPr lang="en-US" sz="1400">
              <a:solidFill>
                <a:srgbClr val="3944A1"/>
              </a:solidFill>
              <a:cs typeface="Calibri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D734078-CE3F-965F-27AB-60A881514EDC}"/>
              </a:ext>
            </a:extLst>
          </p:cNvPr>
          <p:cNvGrpSpPr/>
          <p:nvPr/>
        </p:nvGrpSpPr>
        <p:grpSpPr>
          <a:xfrm>
            <a:off x="508140" y="2729948"/>
            <a:ext cx="2031721" cy="3336235"/>
            <a:chOff x="508140" y="2729948"/>
            <a:chExt cx="2031721" cy="3336235"/>
          </a:xfrm>
        </p:grpSpPr>
        <p:pic>
          <p:nvPicPr>
            <p:cNvPr id="11" name="Picture 11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628CADFD-9FC0-117F-55FD-270D9BA55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8140" y="2729948"/>
              <a:ext cx="2031721" cy="3336235"/>
            </a:xfrm>
            <a:prstGeom prst="rect">
              <a:avLst/>
            </a:prstGeom>
          </p:spPr>
        </p:pic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95B2EBC-0FBC-30A4-43F5-094A68712D76}"/>
                </a:ext>
              </a:extLst>
            </p:cNvPr>
            <p:cNvSpPr/>
            <p:nvPr/>
          </p:nvSpPr>
          <p:spPr>
            <a:xfrm>
              <a:off x="541900" y="5014779"/>
              <a:ext cx="1985061" cy="32922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solidFill>
                  <a:srgbClr val="3944A1"/>
                </a:solidFill>
                <a:cs typeface="Calibri"/>
              </a:endParaRPr>
            </a:p>
          </p:txBody>
        </p:sp>
      </p:grpSp>
      <p:pic>
        <p:nvPicPr>
          <p:cNvPr id="18" name="Picture 1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8863650-29EF-2A41-EEE2-89173051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790" y="2924298"/>
            <a:ext cx="3604590" cy="3720575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3C0ACFC7-2CA1-71C9-27F4-17ACB8D4AA05}"/>
              </a:ext>
            </a:extLst>
          </p:cNvPr>
          <p:cNvGrpSpPr/>
          <p:nvPr/>
        </p:nvGrpSpPr>
        <p:grpSpPr>
          <a:xfrm>
            <a:off x="2333487" y="3967034"/>
            <a:ext cx="4333460" cy="2667669"/>
            <a:chOff x="2869096" y="2785382"/>
            <a:chExt cx="4333460" cy="2667669"/>
          </a:xfrm>
        </p:grpSpPr>
        <p:pic>
          <p:nvPicPr>
            <p:cNvPr id="17" name="Picture 17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EF9801E3-0D8E-AC10-CB91-FE5C3DD4D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9096" y="2785382"/>
              <a:ext cx="4333460" cy="2667669"/>
            </a:xfrm>
            <a:prstGeom prst="rect">
              <a:avLst/>
            </a:prstGeom>
          </p:spPr>
        </p:pic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E780A6E-969C-0933-BC00-B7993EA31A85}"/>
                </a:ext>
              </a:extLst>
            </p:cNvPr>
            <p:cNvSpPr/>
            <p:nvPr/>
          </p:nvSpPr>
          <p:spPr>
            <a:xfrm>
              <a:off x="6597038" y="4040744"/>
              <a:ext cx="604627" cy="27400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solidFill>
                  <a:srgbClr val="3944A1"/>
                </a:solidFill>
                <a:cs typeface="Calibri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474092-0F3E-E388-0A55-44C8934EA932}"/>
              </a:ext>
            </a:extLst>
          </p:cNvPr>
          <p:cNvGrpSpPr/>
          <p:nvPr/>
        </p:nvGrpSpPr>
        <p:grpSpPr>
          <a:xfrm>
            <a:off x="2234603" y="2484936"/>
            <a:ext cx="4143964" cy="460562"/>
            <a:chOff x="7861255" y="2197806"/>
            <a:chExt cx="4143964" cy="460562"/>
          </a:xfrm>
        </p:grpSpPr>
        <p:sp>
          <p:nvSpPr>
            <p:cNvPr id="25" name="TextBox 17">
              <a:extLst>
                <a:ext uri="{FF2B5EF4-FFF2-40B4-BE49-F238E27FC236}">
                  <a16:creationId xmlns:a16="http://schemas.microsoft.com/office/drawing/2014/main" id="{A8B35431-B6A3-72D4-68F6-43E4F99C7340}"/>
                </a:ext>
              </a:extLst>
            </p:cNvPr>
            <p:cNvSpPr txBox="1"/>
            <p:nvPr/>
          </p:nvSpPr>
          <p:spPr>
            <a:xfrm>
              <a:off x="8615762" y="2243325"/>
              <a:ext cx="3389457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>
                <a:lnSpc>
                  <a:spcPts val="2300"/>
                </a:lnSpc>
                <a:defRPr sz="1701" spc="-34">
                  <a:solidFill>
                    <a:srgbClr val="FFFFFF"/>
                  </a:solidFill>
                  <a:latin typeface="Athiti" panose="00000500000000000000" pitchFamily="2" charset="-34"/>
                  <a:cs typeface="Athiti" panose="00000500000000000000" pitchFamily="2" charset="-34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เลือก </a:t>
              </a:r>
              <a:r>
                <a:rPr lang="th-TH" sz="2000" err="1">
                  <a:solidFill>
                    <a:srgbClr val="3944A1"/>
                  </a:solidFill>
                  <a:latin typeface="Athiti"/>
                  <a:cs typeface="Athiti"/>
                </a:rPr>
                <a:t>more</a:t>
              </a:r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 </a:t>
              </a:r>
              <a:r>
                <a:rPr lang="th-TH" sz="2000" err="1">
                  <a:solidFill>
                    <a:srgbClr val="3944A1"/>
                  </a:solidFill>
                  <a:latin typeface="Athiti"/>
                  <a:cs typeface="Athiti"/>
                </a:rPr>
                <a:t>option</a:t>
              </a:r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 &gt;&gt; </a:t>
              </a:r>
              <a:r>
                <a:rPr lang="th-TH" sz="2000" err="1">
                  <a:solidFill>
                    <a:srgbClr val="3944A1"/>
                  </a:solidFill>
                  <a:latin typeface="Athiti"/>
                  <a:cs typeface="Athiti"/>
                </a:rPr>
                <a:t>connectors</a:t>
              </a:r>
              <a:endParaRPr lang="th-TH" sz="2000" err="1">
                <a:solidFill>
                  <a:srgbClr val="3944A1"/>
                </a:solidFill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6A72B63-B512-8ADA-6A48-305D6867B91E}"/>
                </a:ext>
              </a:extLst>
            </p:cNvPr>
            <p:cNvGrpSpPr/>
            <p:nvPr/>
          </p:nvGrpSpPr>
          <p:grpSpPr>
            <a:xfrm>
              <a:off x="7861255" y="2197806"/>
              <a:ext cx="525628" cy="460562"/>
              <a:chOff x="1875987" y="1579645"/>
              <a:chExt cx="525628" cy="460562"/>
            </a:xfrm>
          </p:grpSpPr>
          <p:grpSp>
            <p:nvGrpSpPr>
              <p:cNvPr id="27" name="Group 6">
                <a:extLst>
                  <a:ext uri="{FF2B5EF4-FFF2-40B4-BE49-F238E27FC236}">
                    <a16:creationId xmlns:a16="http://schemas.microsoft.com/office/drawing/2014/main" id="{3AC8404F-20CA-24CC-5833-6D01594E243A}"/>
                  </a:ext>
                </a:extLst>
              </p:cNvPr>
              <p:cNvGrpSpPr/>
              <p:nvPr/>
            </p:nvGrpSpPr>
            <p:grpSpPr>
              <a:xfrm>
                <a:off x="1875987" y="1579645"/>
                <a:ext cx="458507" cy="460562"/>
                <a:chOff x="14167" y="0"/>
                <a:chExt cx="6321665" cy="6350000"/>
              </a:xfrm>
            </p:grpSpPr>
            <p:sp>
              <p:nvSpPr>
                <p:cNvPr id="29" name="Freeform 7">
                  <a:extLst>
                    <a:ext uri="{FF2B5EF4-FFF2-40B4-BE49-F238E27FC236}">
                      <a16:creationId xmlns:a16="http://schemas.microsoft.com/office/drawing/2014/main" id="{7D28EAF5-1F18-6D06-FCE1-6AD10E130E07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EFB92D"/>
                </a:solidFill>
              </p:spPr>
              <p:txBody>
                <a:bodyPr lIns="91440" tIns="45720" rIns="91440" bIns="45720" anchor="t"/>
                <a:lstStyle/>
                <a:p>
                  <a:endParaRPr lang="en-US">
                    <a:solidFill>
                      <a:srgbClr val="3944A1"/>
                    </a:solidFill>
                    <a:cs typeface="Calibri"/>
                  </a:endParaRP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BAEC04A-5AB7-73DF-D526-96DA10B37F8E}"/>
                  </a:ext>
                </a:extLst>
              </p:cNvPr>
              <p:cNvSpPr txBox="1"/>
              <p:nvPr/>
            </p:nvSpPr>
            <p:spPr>
              <a:xfrm>
                <a:off x="1963870" y="1638251"/>
                <a:ext cx="437745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>
                    <a:solidFill>
                      <a:srgbClr val="3944A1"/>
                    </a:solidFill>
                    <a:cs typeface="Calibri"/>
                  </a:rPr>
                  <a:t>1</a:t>
                </a: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16D9A88-68BE-21D7-6352-ACA98A9CFA4A}"/>
              </a:ext>
            </a:extLst>
          </p:cNvPr>
          <p:cNvGrpSpPr/>
          <p:nvPr/>
        </p:nvGrpSpPr>
        <p:grpSpPr>
          <a:xfrm>
            <a:off x="2764690" y="3429153"/>
            <a:ext cx="4143964" cy="460562"/>
            <a:chOff x="7861255" y="2197806"/>
            <a:chExt cx="4143964" cy="460562"/>
          </a:xfrm>
        </p:grpSpPr>
        <p:sp>
          <p:nvSpPr>
            <p:cNvPr id="34" name="TextBox 17">
              <a:extLst>
                <a:ext uri="{FF2B5EF4-FFF2-40B4-BE49-F238E27FC236}">
                  <a16:creationId xmlns:a16="http://schemas.microsoft.com/office/drawing/2014/main" id="{068F3016-5585-2FF7-61D7-C3BA315CFD6C}"/>
                </a:ext>
              </a:extLst>
            </p:cNvPr>
            <p:cNvSpPr txBox="1"/>
            <p:nvPr/>
          </p:nvSpPr>
          <p:spPr>
            <a:xfrm>
              <a:off x="8615762" y="2243325"/>
              <a:ext cx="3389457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>
                <a:lnSpc>
                  <a:spcPts val="2300"/>
                </a:lnSpc>
                <a:defRPr sz="1701" spc="-34">
                  <a:solidFill>
                    <a:srgbClr val="FFFFFF"/>
                  </a:solidFill>
                  <a:latin typeface="Athiti" panose="00000500000000000000" pitchFamily="2" charset="-34"/>
                  <a:cs typeface="Athiti" panose="00000500000000000000" pitchFamily="2" charset="-34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เลือก </a:t>
              </a:r>
              <a:r>
                <a:rPr lang="th-TH" sz="2000" err="1">
                  <a:solidFill>
                    <a:srgbClr val="3944A1"/>
                  </a:solidFill>
                  <a:latin typeface="Athiti"/>
                  <a:cs typeface="Athiti"/>
                </a:rPr>
                <a:t>Incoming</a:t>
              </a:r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 </a:t>
              </a:r>
              <a:r>
                <a:rPr lang="th-TH" sz="2000" err="1">
                  <a:solidFill>
                    <a:srgbClr val="3944A1"/>
                  </a:solidFill>
                  <a:latin typeface="Athiti"/>
                  <a:cs typeface="Athiti"/>
                </a:rPr>
                <a:t>Webhook</a:t>
              </a:r>
              <a:endParaRPr lang="th-TH" sz="2000" err="1">
                <a:solidFill>
                  <a:srgbClr val="3944A1"/>
                </a:solidFill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CA87F8D-F2C5-1BA2-EC83-B37161C260D6}"/>
                </a:ext>
              </a:extLst>
            </p:cNvPr>
            <p:cNvGrpSpPr/>
            <p:nvPr/>
          </p:nvGrpSpPr>
          <p:grpSpPr>
            <a:xfrm>
              <a:off x="7861255" y="2197806"/>
              <a:ext cx="525628" cy="460562"/>
              <a:chOff x="1875987" y="1579645"/>
              <a:chExt cx="525628" cy="460562"/>
            </a:xfrm>
          </p:grpSpPr>
          <p:grpSp>
            <p:nvGrpSpPr>
              <p:cNvPr id="36" name="Group 6">
                <a:extLst>
                  <a:ext uri="{FF2B5EF4-FFF2-40B4-BE49-F238E27FC236}">
                    <a16:creationId xmlns:a16="http://schemas.microsoft.com/office/drawing/2014/main" id="{CA6282AA-17B3-4378-DA47-24F0A359C644}"/>
                  </a:ext>
                </a:extLst>
              </p:cNvPr>
              <p:cNvGrpSpPr/>
              <p:nvPr/>
            </p:nvGrpSpPr>
            <p:grpSpPr>
              <a:xfrm>
                <a:off x="1875987" y="1579645"/>
                <a:ext cx="458507" cy="460562"/>
                <a:chOff x="14167" y="0"/>
                <a:chExt cx="6321665" cy="6350000"/>
              </a:xfrm>
            </p:grpSpPr>
            <p:sp>
              <p:nvSpPr>
                <p:cNvPr id="38" name="Freeform 7">
                  <a:extLst>
                    <a:ext uri="{FF2B5EF4-FFF2-40B4-BE49-F238E27FC236}">
                      <a16:creationId xmlns:a16="http://schemas.microsoft.com/office/drawing/2014/main" id="{ECC6F519-A347-BF77-9F50-3083C61B8D53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EFB92D"/>
                </a:solidFill>
              </p:spPr>
              <p:txBody>
                <a:bodyPr lIns="91440" tIns="45720" rIns="91440" bIns="45720" anchor="t"/>
                <a:lstStyle/>
                <a:p>
                  <a:endParaRPr lang="en-US">
                    <a:solidFill>
                      <a:srgbClr val="3944A1"/>
                    </a:solidFill>
                    <a:cs typeface="Calibri"/>
                  </a:endParaRPr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84F41C0-5D41-DB3B-6649-9435E54B404D}"/>
                  </a:ext>
                </a:extLst>
              </p:cNvPr>
              <p:cNvSpPr txBox="1"/>
              <p:nvPr/>
            </p:nvSpPr>
            <p:spPr>
              <a:xfrm>
                <a:off x="1963870" y="1638251"/>
                <a:ext cx="437745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>
                    <a:solidFill>
                      <a:srgbClr val="3944A1"/>
                    </a:solidFill>
                    <a:cs typeface="Calibri"/>
                  </a:rPr>
                  <a:t>2</a:t>
                </a:r>
                <a:endParaRPr lang="en-US"/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C6CEF54-55BA-50D5-42C1-BD3843FE4FD2}"/>
              </a:ext>
            </a:extLst>
          </p:cNvPr>
          <p:cNvGrpSpPr/>
          <p:nvPr/>
        </p:nvGrpSpPr>
        <p:grpSpPr>
          <a:xfrm>
            <a:off x="7303559" y="2484936"/>
            <a:ext cx="4143964" cy="460562"/>
            <a:chOff x="7861255" y="2197806"/>
            <a:chExt cx="4143964" cy="460562"/>
          </a:xfrm>
        </p:grpSpPr>
        <p:sp>
          <p:nvSpPr>
            <p:cNvPr id="40" name="TextBox 17">
              <a:extLst>
                <a:ext uri="{FF2B5EF4-FFF2-40B4-BE49-F238E27FC236}">
                  <a16:creationId xmlns:a16="http://schemas.microsoft.com/office/drawing/2014/main" id="{7031DBC0-FA53-4221-65A8-9FA14C6D4B4E}"/>
                </a:ext>
              </a:extLst>
            </p:cNvPr>
            <p:cNvSpPr txBox="1"/>
            <p:nvPr/>
          </p:nvSpPr>
          <p:spPr>
            <a:xfrm>
              <a:off x="8615762" y="2243325"/>
              <a:ext cx="3389457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>
                <a:lnSpc>
                  <a:spcPts val="2300"/>
                </a:lnSpc>
                <a:defRPr sz="1701" spc="-34">
                  <a:solidFill>
                    <a:srgbClr val="FFFFFF"/>
                  </a:solidFill>
                  <a:latin typeface="Athiti" panose="00000500000000000000" pitchFamily="2" charset="-34"/>
                  <a:cs typeface="Athiti" panose="00000500000000000000" pitchFamily="2" charset="-34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th-TH" sz="2000">
                  <a:solidFill>
                    <a:srgbClr val="3944A1"/>
                  </a:solidFill>
                  <a:latin typeface="Athiti"/>
                  <a:cs typeface="Athiti"/>
                </a:rPr>
                <a:t>ใส่ข้อมูลและกด </a:t>
              </a:r>
              <a:r>
                <a:rPr lang="th-TH" sz="2000" err="1">
                  <a:solidFill>
                    <a:srgbClr val="3944A1"/>
                  </a:solidFill>
                  <a:latin typeface="Athiti"/>
                  <a:cs typeface="Athiti"/>
                </a:rPr>
                <a:t>Create</a:t>
              </a:r>
              <a:endParaRPr lang="th-TH" sz="2000" err="1">
                <a:solidFill>
                  <a:srgbClr val="3944A1"/>
                </a:solidFill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5865912-22BC-CEDC-6C11-F45D13673D09}"/>
                </a:ext>
              </a:extLst>
            </p:cNvPr>
            <p:cNvGrpSpPr/>
            <p:nvPr/>
          </p:nvGrpSpPr>
          <p:grpSpPr>
            <a:xfrm>
              <a:off x="7861255" y="2197806"/>
              <a:ext cx="525628" cy="460562"/>
              <a:chOff x="1875987" y="1579645"/>
              <a:chExt cx="525628" cy="460562"/>
            </a:xfrm>
          </p:grpSpPr>
          <p:grpSp>
            <p:nvGrpSpPr>
              <p:cNvPr id="42" name="Group 6">
                <a:extLst>
                  <a:ext uri="{FF2B5EF4-FFF2-40B4-BE49-F238E27FC236}">
                    <a16:creationId xmlns:a16="http://schemas.microsoft.com/office/drawing/2014/main" id="{891423F1-03DC-3F85-1792-EF724C079FB8}"/>
                  </a:ext>
                </a:extLst>
              </p:cNvPr>
              <p:cNvGrpSpPr/>
              <p:nvPr/>
            </p:nvGrpSpPr>
            <p:grpSpPr>
              <a:xfrm>
                <a:off x="1875987" y="1579645"/>
                <a:ext cx="458507" cy="460562"/>
                <a:chOff x="14167" y="0"/>
                <a:chExt cx="6321665" cy="6350000"/>
              </a:xfrm>
            </p:grpSpPr>
            <p:sp>
              <p:nvSpPr>
                <p:cNvPr id="44" name="Freeform 7">
                  <a:extLst>
                    <a:ext uri="{FF2B5EF4-FFF2-40B4-BE49-F238E27FC236}">
                      <a16:creationId xmlns:a16="http://schemas.microsoft.com/office/drawing/2014/main" id="{BA3468E0-755A-D579-255F-42BA7F6EB74F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EFB92D"/>
                </a:solidFill>
              </p:spPr>
              <p:txBody>
                <a:bodyPr lIns="91440" tIns="45720" rIns="91440" bIns="45720" anchor="t"/>
                <a:lstStyle/>
                <a:p>
                  <a:endParaRPr lang="en-US">
                    <a:solidFill>
                      <a:srgbClr val="3944A1"/>
                    </a:solidFill>
                    <a:cs typeface="Calibri"/>
                  </a:endParaRP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5DA0008-97D6-9C58-F793-629C57F8227E}"/>
                  </a:ext>
                </a:extLst>
              </p:cNvPr>
              <p:cNvSpPr txBox="1"/>
              <p:nvPr/>
            </p:nvSpPr>
            <p:spPr>
              <a:xfrm>
                <a:off x="1963870" y="1638251"/>
                <a:ext cx="437745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>
                    <a:solidFill>
                      <a:srgbClr val="3944A1"/>
                    </a:solidFill>
                    <a:cs typeface="Calibri"/>
                  </a:rPr>
                  <a:t>3</a:t>
                </a:r>
              </a:p>
            </p:txBody>
          </p:sp>
        </p:grpSp>
      </p:grpSp>
      <p:sp>
        <p:nvSpPr>
          <p:cNvPr id="46" name="TextBox 14">
            <a:extLst>
              <a:ext uri="{FF2B5EF4-FFF2-40B4-BE49-F238E27FC236}">
                <a16:creationId xmlns:a16="http://schemas.microsoft.com/office/drawing/2014/main" id="{73DCFDC2-F9C8-8F44-2BC3-26EED49CF243}"/>
              </a:ext>
            </a:extLst>
          </p:cNvPr>
          <p:cNvSpPr txBox="1"/>
          <p:nvPr/>
        </p:nvSpPr>
        <p:spPr>
          <a:xfrm>
            <a:off x="642218" y="1735460"/>
            <a:ext cx="9975433" cy="5212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74"/>
              </a:lnSpc>
            </a:pPr>
            <a:r>
              <a:rPr lang="en-US" sz="2400" spc="-115" err="1">
                <a:solidFill>
                  <a:srgbClr val="3944A1"/>
                </a:solidFill>
                <a:latin typeface="Athiti"/>
                <a:cs typeface="Athiti"/>
              </a:rPr>
              <a:t>การสร้าง</a:t>
            </a:r>
            <a:r>
              <a:rPr lang="en-US" sz="2400" spc="-115">
                <a:solidFill>
                  <a:srgbClr val="3944A1"/>
                </a:solidFill>
                <a:latin typeface="Athiti"/>
                <a:cs typeface="Athiti"/>
              </a:rPr>
              <a:t> Host </a:t>
            </a:r>
            <a:r>
              <a:rPr lang="en-US" sz="2400" spc="-115" err="1">
                <a:solidFill>
                  <a:srgbClr val="3944A1"/>
                </a:solidFill>
                <a:latin typeface="Athiti"/>
                <a:cs typeface="Athiti"/>
              </a:rPr>
              <a:t>ใน</a:t>
            </a:r>
            <a:r>
              <a:rPr lang="en-US" sz="2400" spc="-115">
                <a:solidFill>
                  <a:srgbClr val="3944A1"/>
                </a:solidFill>
                <a:latin typeface="Athiti"/>
                <a:cs typeface="Athiti"/>
              </a:rPr>
              <a:t> Microsoft Teams</a:t>
            </a:r>
          </a:p>
        </p:txBody>
      </p:sp>
      <p:sp>
        <p:nvSpPr>
          <p:cNvPr id="2" name="TextBox 14">
            <a:extLst>
              <a:ext uri="{FF2B5EF4-FFF2-40B4-BE49-F238E27FC236}">
                <a16:creationId xmlns:a16="http://schemas.microsoft.com/office/drawing/2014/main" id="{B64D504B-0F1A-D7BC-102C-EAF43B117610}"/>
              </a:ext>
            </a:extLst>
          </p:cNvPr>
          <p:cNvSpPr txBox="1"/>
          <p:nvPr/>
        </p:nvSpPr>
        <p:spPr>
          <a:xfrm>
            <a:off x="1036078" y="724008"/>
            <a:ext cx="11256477" cy="11830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th-TH" sz="4000" b="1">
                <a:solidFill>
                  <a:srgbClr val="414BA4"/>
                </a:solidFill>
                <a:latin typeface="Athiti"/>
                <a:cs typeface="Athiti"/>
              </a:rPr>
              <a:t>การติดตั้งการแจ้งเตือนสถานะของงาน </a:t>
            </a:r>
            <a:r>
              <a:rPr lang="en-US" sz="4000" b="1">
                <a:solidFill>
                  <a:srgbClr val="414BA4"/>
                </a:solidFill>
                <a:latin typeface="Athiti"/>
                <a:cs typeface="Athiti"/>
              </a:rPr>
              <a:t>(Alert)</a:t>
            </a:r>
          </a:p>
          <a:p>
            <a:pPr>
              <a:lnSpc>
                <a:spcPts val="4274"/>
              </a:lnSpc>
            </a:pPr>
            <a:endParaRPr lang="en-US" sz="4000" b="1">
              <a:solidFill>
                <a:srgbClr val="414BA4"/>
              </a:solidFill>
              <a:latin typeface="Athiti"/>
              <a:cs typeface="Athiti"/>
            </a:endParaRP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4343D0AC-9646-3EE7-EB9F-17938D369BA2}"/>
              </a:ext>
            </a:extLst>
          </p:cNvPr>
          <p:cNvSpPr txBox="1"/>
          <p:nvPr/>
        </p:nvSpPr>
        <p:spPr>
          <a:xfrm>
            <a:off x="10290203" y="809681"/>
            <a:ext cx="141975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2400" dirty="0">
                <a:solidFill>
                  <a:srgbClr val="414BA4"/>
                </a:solidFill>
                <a:latin typeface="Athiti"/>
                <a:cs typeface="Athiti"/>
              </a:rPr>
              <a:t>(2/2)</a:t>
            </a:r>
          </a:p>
        </p:txBody>
      </p:sp>
    </p:spTree>
    <p:extLst>
      <p:ext uri="{BB962C8B-B14F-4D97-AF65-F5344CB8AC3E}">
        <p14:creationId xmlns:p14="http://schemas.microsoft.com/office/powerpoint/2010/main" val="2956526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506458" y="389738"/>
            <a:ext cx="1360505" cy="1366603"/>
            <a:chOff x="14167" y="0"/>
            <a:chExt cx="6321665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648394" y="726128"/>
            <a:ext cx="11543606" cy="800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th-TH" sz="5200" b="1">
                <a:solidFill>
                  <a:srgbClr val="414BA4"/>
                </a:solidFill>
                <a:latin typeface="Athiti"/>
                <a:cs typeface="Athiti"/>
              </a:rPr>
              <a:t>การตั้งค่าผู้ใช้งาน</a:t>
            </a:r>
            <a:endParaRPr lang="en-US" sz="5200" b="1">
              <a:solidFill>
                <a:srgbClr val="414BA4"/>
              </a:solidFill>
              <a:latin typeface="Athiti"/>
              <a:cs typeface="Athiti"/>
            </a:endParaRPr>
          </a:p>
        </p:txBody>
      </p:sp>
      <p:sp>
        <p:nvSpPr>
          <p:cNvPr id="3" name="Slide Number Placeholder 22">
            <a:extLst>
              <a:ext uri="{FF2B5EF4-FFF2-40B4-BE49-F238E27FC236}">
                <a16:creationId xmlns:a16="http://schemas.microsoft.com/office/drawing/2014/main" id="{37E5B249-578F-C7CA-7873-9D5173A50D3A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3944A1"/>
                </a:solidFill>
                <a:latin typeface="Montserrat"/>
              </a:rPr>
              <a:pPr/>
              <a:t>25</a:t>
            </a:fld>
            <a:endParaRPr lang="en-US" sz="1400" spc="-33">
              <a:solidFill>
                <a:srgbClr val="3944A1"/>
              </a:solidFill>
              <a:latin typeface="Montserra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021EACE1-262F-08CA-8A9A-D3F47D93139B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3944A1"/>
                </a:solidFill>
                <a:latin typeface="Montserrat"/>
              </a:rPr>
              <a:t>Page</a:t>
            </a:r>
            <a:endParaRPr lang="en-US" sz="1400">
              <a:solidFill>
                <a:srgbClr val="3944A1"/>
              </a:solidFill>
              <a:cs typeface="Calibri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C330223-AA5F-995D-E49C-93D4CB1437C4}"/>
              </a:ext>
            </a:extLst>
          </p:cNvPr>
          <p:cNvGrpSpPr/>
          <p:nvPr/>
        </p:nvGrpSpPr>
        <p:grpSpPr>
          <a:xfrm>
            <a:off x="1842369" y="2116886"/>
            <a:ext cx="5000884" cy="694631"/>
            <a:chOff x="1842369" y="2116886"/>
            <a:chExt cx="5000884" cy="69463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B882D6F-11EC-A0E7-C0B1-1D2953266172}"/>
                </a:ext>
              </a:extLst>
            </p:cNvPr>
            <p:cNvGrpSpPr/>
            <p:nvPr/>
          </p:nvGrpSpPr>
          <p:grpSpPr>
            <a:xfrm>
              <a:off x="1842369" y="2116886"/>
              <a:ext cx="525628" cy="460562"/>
              <a:chOff x="1875987" y="1579645"/>
              <a:chExt cx="525628" cy="460562"/>
            </a:xfrm>
          </p:grpSpPr>
          <p:grpSp>
            <p:nvGrpSpPr>
              <p:cNvPr id="24" name="Group 6">
                <a:extLst>
                  <a:ext uri="{FF2B5EF4-FFF2-40B4-BE49-F238E27FC236}">
                    <a16:creationId xmlns:a16="http://schemas.microsoft.com/office/drawing/2014/main" id="{D5804EAF-1C6A-1326-C24D-E823DB5B1B37}"/>
                  </a:ext>
                </a:extLst>
              </p:cNvPr>
              <p:cNvGrpSpPr/>
              <p:nvPr/>
            </p:nvGrpSpPr>
            <p:grpSpPr>
              <a:xfrm>
                <a:off x="1875987" y="1579645"/>
                <a:ext cx="458507" cy="460562"/>
                <a:chOff x="14167" y="0"/>
                <a:chExt cx="6321665" cy="6350000"/>
              </a:xfrm>
            </p:grpSpPr>
            <p:sp>
              <p:nvSpPr>
                <p:cNvPr id="26" name="Freeform 7">
                  <a:extLst>
                    <a:ext uri="{FF2B5EF4-FFF2-40B4-BE49-F238E27FC236}">
                      <a16:creationId xmlns:a16="http://schemas.microsoft.com/office/drawing/2014/main" id="{FA73FE8E-C723-3E92-1ADE-56850413D694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EFB92D"/>
                </a:solidFill>
              </p:spPr>
              <p:txBody>
                <a:bodyPr lIns="91440" tIns="45720" rIns="91440" bIns="45720" anchor="t"/>
                <a:lstStyle/>
                <a:p>
                  <a:endParaRPr lang="en-US">
                    <a:solidFill>
                      <a:srgbClr val="3944A1"/>
                    </a:solidFill>
                    <a:cs typeface="Calibri"/>
                  </a:endParaRPr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4150850-BEB1-F646-2930-6FE383A86900}"/>
                  </a:ext>
                </a:extLst>
              </p:cNvPr>
              <p:cNvSpPr txBox="1"/>
              <p:nvPr/>
            </p:nvSpPr>
            <p:spPr>
              <a:xfrm>
                <a:off x="1963870" y="1638251"/>
                <a:ext cx="437745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>
                    <a:solidFill>
                      <a:srgbClr val="3944A1"/>
                    </a:solidFill>
                  </a:rPr>
                  <a:t>1</a:t>
                </a:r>
                <a:endParaRPr lang="en-US">
                  <a:solidFill>
                    <a:srgbClr val="3944A1"/>
                  </a:solidFill>
                  <a:cs typeface="Calibri"/>
                </a:endParaRPr>
              </a:p>
            </p:txBody>
          </p:sp>
        </p:grpSp>
        <p:sp>
          <p:nvSpPr>
            <p:cNvPr id="27" name="TextBox 14">
              <a:extLst>
                <a:ext uri="{FF2B5EF4-FFF2-40B4-BE49-F238E27FC236}">
                  <a16:creationId xmlns:a16="http://schemas.microsoft.com/office/drawing/2014/main" id="{38952429-B5D8-DCE4-8BC0-D754B0C85B0C}"/>
                </a:ext>
              </a:extLst>
            </p:cNvPr>
            <p:cNvSpPr txBox="1"/>
            <p:nvPr/>
          </p:nvSpPr>
          <p:spPr>
            <a:xfrm>
              <a:off x="2455881" y="2218406"/>
              <a:ext cx="4387372" cy="5931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th-TH" sz="2000" spc="-34">
                  <a:solidFill>
                    <a:srgbClr val="3944A1"/>
                  </a:solidFill>
                  <a:latin typeface="Athiti"/>
                  <a:cs typeface="Athiti"/>
                </a:rPr>
                <a:t>เลือก  </a:t>
              </a:r>
              <a:r>
                <a:rPr lang="en-US" sz="2000" spc="-34">
                  <a:solidFill>
                    <a:srgbClr val="3944A1"/>
                  </a:solidFill>
                  <a:latin typeface="Athiti"/>
                  <a:cs typeface="Athiti"/>
                </a:rPr>
                <a:t>Security  </a:t>
              </a:r>
              <a:r>
                <a:rPr lang="th-TH" sz="2000" spc="-34">
                  <a:solidFill>
                    <a:srgbClr val="3944A1"/>
                  </a:solidFill>
                  <a:latin typeface="Athiti"/>
                  <a:cs typeface="Athiti"/>
                </a:rPr>
                <a:t>จากแถบเมนูข้างบน</a:t>
              </a:r>
              <a:r>
                <a:rPr lang="en-US" sz="2000" spc="-34">
                  <a:solidFill>
                    <a:srgbClr val="3944A1"/>
                  </a:solidFill>
                  <a:latin typeface="Athiti"/>
                  <a:cs typeface="Athiti"/>
                </a:rPr>
                <a:t> </a:t>
              </a:r>
              <a:r>
                <a:rPr lang="th-TH" sz="2000" spc="-34">
                  <a:solidFill>
                    <a:srgbClr val="3944A1"/>
                  </a:solidFill>
                  <a:latin typeface="Athiti"/>
                  <a:cs typeface="Athiti"/>
                </a:rPr>
                <a:t>แล้วเลือก </a:t>
              </a:r>
              <a:r>
                <a:rPr lang="en-US" sz="2000" spc="-34">
                  <a:solidFill>
                    <a:srgbClr val="3944A1"/>
                  </a:solidFill>
                  <a:latin typeface="Athiti"/>
                  <a:cs typeface="Athiti"/>
                </a:rPr>
                <a:t>List Users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7CCF244-78AA-116B-3593-799C04A430B1}"/>
              </a:ext>
            </a:extLst>
          </p:cNvPr>
          <p:cNvGrpSpPr/>
          <p:nvPr/>
        </p:nvGrpSpPr>
        <p:grpSpPr>
          <a:xfrm>
            <a:off x="1842369" y="2784428"/>
            <a:ext cx="10588944" cy="460562"/>
            <a:chOff x="1842369" y="2116886"/>
            <a:chExt cx="10588944" cy="46056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14E77DE-E2D7-4BAF-3797-189EF6307EFD}"/>
                </a:ext>
              </a:extLst>
            </p:cNvPr>
            <p:cNvGrpSpPr/>
            <p:nvPr/>
          </p:nvGrpSpPr>
          <p:grpSpPr>
            <a:xfrm>
              <a:off x="1842369" y="2116886"/>
              <a:ext cx="525628" cy="460562"/>
              <a:chOff x="1875987" y="1579645"/>
              <a:chExt cx="525628" cy="460562"/>
            </a:xfrm>
          </p:grpSpPr>
          <p:grpSp>
            <p:nvGrpSpPr>
              <p:cNvPr id="35" name="Group 6">
                <a:extLst>
                  <a:ext uri="{FF2B5EF4-FFF2-40B4-BE49-F238E27FC236}">
                    <a16:creationId xmlns:a16="http://schemas.microsoft.com/office/drawing/2014/main" id="{55F8823A-1BBA-BE52-F9C6-F9827DC384EA}"/>
                  </a:ext>
                </a:extLst>
              </p:cNvPr>
              <p:cNvGrpSpPr/>
              <p:nvPr/>
            </p:nvGrpSpPr>
            <p:grpSpPr>
              <a:xfrm>
                <a:off x="1875987" y="1579645"/>
                <a:ext cx="458507" cy="460562"/>
                <a:chOff x="14167" y="0"/>
                <a:chExt cx="6321665" cy="6350000"/>
              </a:xfrm>
            </p:grpSpPr>
            <p:sp>
              <p:nvSpPr>
                <p:cNvPr id="37" name="Freeform 7">
                  <a:extLst>
                    <a:ext uri="{FF2B5EF4-FFF2-40B4-BE49-F238E27FC236}">
                      <a16:creationId xmlns:a16="http://schemas.microsoft.com/office/drawing/2014/main" id="{B74AB029-6496-2444-0D05-BF5BA555C48F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EFB92D"/>
                </a:solidFill>
              </p:spPr>
              <p:txBody>
                <a:bodyPr lIns="91440" tIns="45720" rIns="91440" bIns="45720" anchor="t"/>
                <a:lstStyle/>
                <a:p>
                  <a:endParaRPr lang="en-US">
                    <a:solidFill>
                      <a:srgbClr val="3944A1"/>
                    </a:solidFill>
                    <a:cs typeface="Calibri"/>
                  </a:endParaRPr>
                </a:p>
              </p:txBody>
            </p: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A429FB2-1D34-78E9-96F2-A3E50C975C14}"/>
                  </a:ext>
                </a:extLst>
              </p:cNvPr>
              <p:cNvSpPr txBox="1"/>
              <p:nvPr/>
            </p:nvSpPr>
            <p:spPr>
              <a:xfrm>
                <a:off x="1963870" y="1638251"/>
                <a:ext cx="437745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>
                    <a:solidFill>
                      <a:srgbClr val="3944A1"/>
                    </a:solidFill>
                  </a:rPr>
                  <a:t>2</a:t>
                </a:r>
                <a:endParaRPr lang="en-US">
                  <a:solidFill>
                    <a:srgbClr val="3944A1"/>
                  </a:solidFill>
                  <a:cs typeface="Calibri"/>
                </a:endParaRPr>
              </a:p>
            </p:txBody>
          </p:sp>
        </p:grpSp>
        <p:sp>
          <p:nvSpPr>
            <p:cNvPr id="34" name="TextBox 14">
              <a:extLst>
                <a:ext uri="{FF2B5EF4-FFF2-40B4-BE49-F238E27FC236}">
                  <a16:creationId xmlns:a16="http://schemas.microsoft.com/office/drawing/2014/main" id="{F7F2BD72-FE4E-D801-0DAA-56EABF7C1158}"/>
                </a:ext>
              </a:extLst>
            </p:cNvPr>
            <p:cNvSpPr txBox="1"/>
            <p:nvPr/>
          </p:nvSpPr>
          <p:spPr>
            <a:xfrm>
              <a:off x="2455880" y="2218406"/>
              <a:ext cx="9975433" cy="2981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th-TH" sz="2000" spc="-34">
                  <a:solidFill>
                    <a:srgbClr val="3944A1"/>
                  </a:solidFill>
                  <a:latin typeface="Athiti"/>
                  <a:cs typeface="Athiti"/>
                </a:rPr>
                <a:t>คลิ๊กที่ปุ่มรูป </a:t>
              </a:r>
              <a:r>
                <a:rPr lang="en-US" sz="2000" spc="-34">
                  <a:solidFill>
                    <a:srgbClr val="3944A1"/>
                  </a:solidFill>
                  <a:latin typeface="Athiti"/>
                  <a:cs typeface="Athiti"/>
                </a:rPr>
                <a:t>“+” </a:t>
              </a:r>
              <a:r>
                <a:rPr lang="th-TH" sz="2000" spc="-34">
                  <a:solidFill>
                    <a:srgbClr val="3944A1"/>
                  </a:solidFill>
                  <a:latin typeface="Athiti"/>
                  <a:cs typeface="Athiti"/>
                </a:rPr>
                <a:t>เพื่อ </a:t>
              </a:r>
              <a:r>
                <a:rPr lang="en-US" sz="2000" spc="-34">
                  <a:solidFill>
                    <a:srgbClr val="3944A1"/>
                  </a:solidFill>
                  <a:latin typeface="Athiti"/>
                  <a:cs typeface="Athiti"/>
                </a:rPr>
                <a:t>Create user </a:t>
              </a:r>
              <a:endParaRPr lang="en-US" sz="2000" spc="-34">
                <a:solidFill>
                  <a:srgbClr val="3944A1"/>
                </a:solidFill>
                <a:latin typeface="Athiti" panose="00000500000000000000" pitchFamily="2" charset="-34"/>
                <a:cs typeface="Athiti" panose="00000500000000000000" pitchFamily="2" charset="-34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9F3D17B-3AD3-67D6-932C-1B5614167C31}"/>
              </a:ext>
            </a:extLst>
          </p:cNvPr>
          <p:cNvGrpSpPr/>
          <p:nvPr/>
        </p:nvGrpSpPr>
        <p:grpSpPr>
          <a:xfrm>
            <a:off x="263327" y="4404722"/>
            <a:ext cx="6147670" cy="2174669"/>
            <a:chOff x="1842369" y="3830259"/>
            <a:chExt cx="6043041" cy="190161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506CA7E-39E5-065B-A817-214E7582C62F}"/>
                </a:ext>
              </a:extLst>
            </p:cNvPr>
            <p:cNvGrpSpPr/>
            <p:nvPr/>
          </p:nvGrpSpPr>
          <p:grpSpPr>
            <a:xfrm>
              <a:off x="1842369" y="3830259"/>
              <a:ext cx="6043041" cy="1901612"/>
              <a:chOff x="1866963" y="2047189"/>
              <a:chExt cx="6043041" cy="1901612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76B21853-B384-14F8-CD3C-01B8AE1DBD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66963" y="2047189"/>
                <a:ext cx="6043041" cy="1901612"/>
              </a:xfrm>
              <a:prstGeom prst="rect">
                <a:avLst/>
              </a:prstGeom>
            </p:spPr>
          </p:pic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8EC6BFCA-4CD0-2551-1F9A-F4C9FC5482AC}"/>
                  </a:ext>
                </a:extLst>
              </p:cNvPr>
              <p:cNvSpPr/>
              <p:nvPr/>
            </p:nvSpPr>
            <p:spPr>
              <a:xfrm>
                <a:off x="2704440" y="2281560"/>
                <a:ext cx="411622" cy="133165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>
                  <a:solidFill>
                    <a:srgbClr val="3944A1"/>
                  </a:solidFill>
                  <a:cs typeface="Calibri"/>
                </a:endParaRPr>
              </a:p>
            </p:txBody>
          </p:sp>
        </p:grp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0CF3A868-7B5E-93DE-FF02-89D5818F3264}"/>
                </a:ext>
              </a:extLst>
            </p:cNvPr>
            <p:cNvSpPr/>
            <p:nvPr/>
          </p:nvSpPr>
          <p:spPr>
            <a:xfrm>
              <a:off x="1956375" y="4570161"/>
              <a:ext cx="200899" cy="17548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solidFill>
                  <a:srgbClr val="3944A1"/>
                </a:solidFill>
                <a:cs typeface="Calibri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8F330FB-79A5-0E5F-A849-F728DE237EDD}"/>
                </a:ext>
              </a:extLst>
            </p:cNvPr>
            <p:cNvSpPr txBox="1"/>
            <p:nvPr/>
          </p:nvSpPr>
          <p:spPr>
            <a:xfrm>
              <a:off x="3113683" y="3946546"/>
              <a:ext cx="294289" cy="32295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  <a:latin typeface="Athiti"/>
                  <a:cs typeface="Athiti"/>
                </a:rPr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99A51C6-5EA8-0128-809B-CF66F74D7DF9}"/>
                </a:ext>
              </a:extLst>
            </p:cNvPr>
            <p:cNvSpPr txBox="1"/>
            <p:nvPr/>
          </p:nvSpPr>
          <p:spPr>
            <a:xfrm>
              <a:off x="2220852" y="4502548"/>
              <a:ext cx="294289" cy="32295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  <a:latin typeface="Athiti"/>
                  <a:cs typeface="Athiti"/>
                </a:rPr>
                <a:t>2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AD9DABE-AC09-7BFD-D45B-EFE05FDFF291}"/>
              </a:ext>
            </a:extLst>
          </p:cNvPr>
          <p:cNvGrpSpPr/>
          <p:nvPr/>
        </p:nvGrpSpPr>
        <p:grpSpPr>
          <a:xfrm>
            <a:off x="1842369" y="3423166"/>
            <a:ext cx="10588944" cy="691425"/>
            <a:chOff x="1842369" y="2116886"/>
            <a:chExt cx="10588944" cy="691425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833AE7B-CAA6-1160-1900-6DABA1D1B5D4}"/>
                </a:ext>
              </a:extLst>
            </p:cNvPr>
            <p:cNvGrpSpPr/>
            <p:nvPr/>
          </p:nvGrpSpPr>
          <p:grpSpPr>
            <a:xfrm>
              <a:off x="1842369" y="2116886"/>
              <a:ext cx="525628" cy="460562"/>
              <a:chOff x="1875987" y="1579645"/>
              <a:chExt cx="525628" cy="460562"/>
            </a:xfrm>
          </p:grpSpPr>
          <p:grpSp>
            <p:nvGrpSpPr>
              <p:cNvPr id="45" name="Group 6">
                <a:extLst>
                  <a:ext uri="{FF2B5EF4-FFF2-40B4-BE49-F238E27FC236}">
                    <a16:creationId xmlns:a16="http://schemas.microsoft.com/office/drawing/2014/main" id="{B3DDA545-842B-DF41-ABB2-ADD8672B8E3C}"/>
                  </a:ext>
                </a:extLst>
              </p:cNvPr>
              <p:cNvGrpSpPr/>
              <p:nvPr/>
            </p:nvGrpSpPr>
            <p:grpSpPr>
              <a:xfrm>
                <a:off x="1875987" y="1579645"/>
                <a:ext cx="458507" cy="460562"/>
                <a:chOff x="14167" y="0"/>
                <a:chExt cx="6321665" cy="6350000"/>
              </a:xfrm>
            </p:grpSpPr>
            <p:sp>
              <p:nvSpPr>
                <p:cNvPr id="47" name="Freeform 7">
                  <a:extLst>
                    <a:ext uri="{FF2B5EF4-FFF2-40B4-BE49-F238E27FC236}">
                      <a16:creationId xmlns:a16="http://schemas.microsoft.com/office/drawing/2014/main" id="{770A6C0B-3D60-1072-ABBA-0DFF8E2A0AD0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EFB92D"/>
                </a:solidFill>
              </p:spPr>
              <p:txBody>
                <a:bodyPr lIns="91440" tIns="45720" rIns="91440" bIns="45720" anchor="t"/>
                <a:lstStyle/>
                <a:p>
                  <a:endParaRPr lang="en-US">
                    <a:solidFill>
                      <a:srgbClr val="3944A1"/>
                    </a:solidFill>
                    <a:cs typeface="Calibri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461F6EF-9964-8626-E72A-6D63E7E4F98A}"/>
                  </a:ext>
                </a:extLst>
              </p:cNvPr>
              <p:cNvSpPr txBox="1"/>
              <p:nvPr/>
            </p:nvSpPr>
            <p:spPr>
              <a:xfrm>
                <a:off x="1963870" y="1638251"/>
                <a:ext cx="437745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>
                    <a:solidFill>
                      <a:srgbClr val="3944A1"/>
                    </a:solidFill>
                  </a:rPr>
                  <a:t>3</a:t>
                </a:r>
                <a:endParaRPr lang="en-US">
                  <a:solidFill>
                    <a:srgbClr val="3944A1"/>
                  </a:solidFill>
                  <a:cs typeface="Calibri"/>
                </a:endParaRPr>
              </a:p>
            </p:txBody>
          </p:sp>
        </p:grpSp>
        <p:sp>
          <p:nvSpPr>
            <p:cNvPr id="44" name="TextBox 14">
              <a:extLst>
                <a:ext uri="{FF2B5EF4-FFF2-40B4-BE49-F238E27FC236}">
                  <a16:creationId xmlns:a16="http://schemas.microsoft.com/office/drawing/2014/main" id="{E29A9529-97C5-D564-69BB-97E471458982}"/>
                </a:ext>
              </a:extLst>
            </p:cNvPr>
            <p:cNvSpPr txBox="1"/>
            <p:nvPr/>
          </p:nvSpPr>
          <p:spPr>
            <a:xfrm>
              <a:off x="2455880" y="2218406"/>
              <a:ext cx="9975433" cy="5899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th-TH" sz="2000" spc="-34">
                  <a:solidFill>
                    <a:srgbClr val="3944A1"/>
                  </a:solidFill>
                  <a:latin typeface="Athiti"/>
                  <a:cs typeface="Athiti"/>
                </a:rPr>
                <a:t>จะปรากฏหน้าที่จะต้องใส่ข้อมูลของ </a:t>
              </a:r>
              <a:r>
                <a:rPr lang="en-US" sz="2000" spc="-34">
                  <a:solidFill>
                    <a:srgbClr val="3944A1"/>
                  </a:solidFill>
                  <a:latin typeface="Athiti"/>
                  <a:cs typeface="Athiti"/>
                </a:rPr>
                <a:t>User </a:t>
              </a:r>
              <a:endParaRPr lang="en-US" sz="2000" spc="-34">
                <a:solidFill>
                  <a:srgbClr val="3944A1"/>
                </a:solidFill>
                <a:latin typeface="Athiti" panose="00000500000000000000" pitchFamily="2" charset="-34"/>
                <a:cs typeface="Athiti" panose="00000500000000000000" pitchFamily="2" charset="-34"/>
              </a:endParaRPr>
            </a:p>
            <a:p>
              <a:pPr>
                <a:lnSpc>
                  <a:spcPts val="2300"/>
                </a:lnSpc>
              </a:pPr>
              <a:r>
                <a:rPr lang="th-TH" sz="2000" spc="-34">
                  <a:solidFill>
                    <a:srgbClr val="3944A1"/>
                  </a:solidFill>
                  <a:latin typeface="Athiti"/>
                  <a:cs typeface="Athiti"/>
                </a:rPr>
                <a:t>และระบุ </a:t>
              </a:r>
              <a:r>
                <a:rPr lang="en-US" sz="2000" spc="-34">
                  <a:solidFill>
                    <a:srgbClr val="3944A1"/>
                  </a:solidFill>
                  <a:latin typeface="Athiti"/>
                  <a:cs typeface="Athiti"/>
                </a:rPr>
                <a:t>User Name </a:t>
              </a:r>
              <a:r>
                <a:rPr lang="th-TH" sz="2000" spc="-34">
                  <a:solidFill>
                    <a:srgbClr val="3944A1"/>
                  </a:solidFill>
                  <a:latin typeface="Athiti"/>
                  <a:cs typeface="Athiti"/>
                </a:rPr>
                <a:t>และ </a:t>
              </a:r>
              <a:r>
                <a:rPr lang="en-US" sz="2000" spc="-34">
                  <a:solidFill>
                    <a:srgbClr val="3944A1"/>
                  </a:solidFill>
                  <a:latin typeface="Athiti"/>
                  <a:cs typeface="Athiti"/>
                </a:rPr>
                <a:t>Password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8B81B9B-0B0D-42B5-DBED-2C48B04B6E5F}"/>
              </a:ext>
            </a:extLst>
          </p:cNvPr>
          <p:cNvGrpSpPr/>
          <p:nvPr/>
        </p:nvGrpSpPr>
        <p:grpSpPr>
          <a:xfrm>
            <a:off x="7186519" y="2615813"/>
            <a:ext cx="4745360" cy="2503753"/>
            <a:chOff x="7334975" y="4366835"/>
            <a:chExt cx="4270767" cy="2094710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20FCE4B2-DE63-47DF-F544-15BC7C900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34975" y="4366835"/>
              <a:ext cx="4270767" cy="209471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AD9E752-8FFD-5685-2483-02FE52A4FC31}"/>
                </a:ext>
              </a:extLst>
            </p:cNvPr>
            <p:cNvSpPr txBox="1"/>
            <p:nvPr/>
          </p:nvSpPr>
          <p:spPr>
            <a:xfrm>
              <a:off x="10070997" y="5369577"/>
              <a:ext cx="288027" cy="30899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  <a:latin typeface="Athiti"/>
                  <a:cs typeface="Athiti"/>
                </a:rPr>
                <a:t>3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9FCDC6A9-B373-F973-B426-C5C183DCE8D7}"/>
                </a:ext>
              </a:extLst>
            </p:cNvPr>
            <p:cNvSpPr/>
            <p:nvPr/>
          </p:nvSpPr>
          <p:spPr>
            <a:xfrm>
              <a:off x="7375926" y="4706352"/>
              <a:ext cx="2531554" cy="166560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solidFill>
                  <a:srgbClr val="3944A1"/>
                </a:solidFill>
                <a:cs typeface="Calibri"/>
              </a:endParaRPr>
            </a:p>
          </p:txBody>
        </p:sp>
      </p:grpSp>
      <p:sp>
        <p:nvSpPr>
          <p:cNvPr id="51" name="Arrow: Bent 50">
            <a:extLst>
              <a:ext uri="{FF2B5EF4-FFF2-40B4-BE49-F238E27FC236}">
                <a16:creationId xmlns:a16="http://schemas.microsoft.com/office/drawing/2014/main" id="{4D27D0BB-D042-DE87-6B73-A042450F8B0B}"/>
              </a:ext>
            </a:extLst>
          </p:cNvPr>
          <p:cNvSpPr/>
          <p:nvPr/>
        </p:nvSpPr>
        <p:spPr>
          <a:xfrm rot="5400000" flipH="1">
            <a:off x="7090736" y="4844671"/>
            <a:ext cx="1074591" cy="1886983"/>
          </a:xfrm>
          <a:prstGeom prst="ben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3944A1"/>
              </a:solidFill>
              <a:cs typeface="Calibri"/>
            </a:endParaRPr>
          </a:p>
        </p:txBody>
      </p:sp>
      <p:sp>
        <p:nvSpPr>
          <p:cNvPr id="49" name="TextBox 14">
            <a:extLst>
              <a:ext uri="{FF2B5EF4-FFF2-40B4-BE49-F238E27FC236}">
                <a16:creationId xmlns:a16="http://schemas.microsoft.com/office/drawing/2014/main" id="{90813733-9744-A0F8-54E8-540CBA580B01}"/>
              </a:ext>
            </a:extLst>
          </p:cNvPr>
          <p:cNvSpPr txBox="1"/>
          <p:nvPr/>
        </p:nvSpPr>
        <p:spPr>
          <a:xfrm>
            <a:off x="5609722" y="1028765"/>
            <a:ext cx="141975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2400">
                <a:solidFill>
                  <a:srgbClr val="414BA4"/>
                </a:solidFill>
                <a:latin typeface="Athiti"/>
                <a:cs typeface="Athiti"/>
              </a:rPr>
              <a:t>(1/2)</a:t>
            </a:r>
          </a:p>
        </p:txBody>
      </p:sp>
      <p:sp>
        <p:nvSpPr>
          <p:cNvPr id="52" name="TextBox 14">
            <a:extLst>
              <a:ext uri="{FF2B5EF4-FFF2-40B4-BE49-F238E27FC236}">
                <a16:creationId xmlns:a16="http://schemas.microsoft.com/office/drawing/2014/main" id="{5F75D697-F00A-18E9-8C49-69A97324310A}"/>
              </a:ext>
            </a:extLst>
          </p:cNvPr>
          <p:cNvSpPr txBox="1"/>
          <p:nvPr/>
        </p:nvSpPr>
        <p:spPr>
          <a:xfrm>
            <a:off x="8943593" y="5270353"/>
            <a:ext cx="2985080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00"/>
              </a:lnSpc>
            </a:pPr>
            <a:r>
              <a:rPr lang="en-US" spc="-34">
                <a:solidFill>
                  <a:srgbClr val="FF0000"/>
                </a:solidFill>
                <a:latin typeface="Athiti"/>
                <a:cs typeface="Athiti"/>
              </a:rPr>
              <a:t>*</a:t>
            </a:r>
            <a:r>
              <a:rPr lang="th-TH" spc="-34">
                <a:solidFill>
                  <a:srgbClr val="FF0000"/>
                </a:solidFill>
                <a:latin typeface="Athiti"/>
                <a:cs typeface="Athiti"/>
              </a:rPr>
              <a:t>เพิ่ม </a:t>
            </a:r>
            <a:r>
              <a:rPr lang="en-US" spc="-34">
                <a:solidFill>
                  <a:srgbClr val="FF0000"/>
                </a:solidFill>
                <a:latin typeface="Athiti"/>
                <a:cs typeface="Athiti"/>
              </a:rPr>
              <a:t>Role </a:t>
            </a:r>
            <a:r>
              <a:rPr lang="th-TH" spc="-34">
                <a:solidFill>
                  <a:srgbClr val="FF0000"/>
                </a:solidFill>
                <a:latin typeface="Athiti"/>
                <a:cs typeface="Athiti"/>
              </a:rPr>
              <a:t>เพื่อกำหนดสิทธิ์การเข้าใช้งานแก่ </a:t>
            </a:r>
            <a:r>
              <a:rPr lang="en-US" spc="-34">
                <a:solidFill>
                  <a:srgbClr val="FF0000"/>
                </a:solidFill>
                <a:latin typeface="Athiti"/>
                <a:cs typeface="Athiti"/>
              </a:rPr>
              <a:t>User</a:t>
            </a:r>
            <a:endParaRPr lang="en-US" spc="-34">
              <a:solidFill>
                <a:srgbClr val="FF0000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53" name="TextBox 14">
            <a:extLst>
              <a:ext uri="{FF2B5EF4-FFF2-40B4-BE49-F238E27FC236}">
                <a16:creationId xmlns:a16="http://schemas.microsoft.com/office/drawing/2014/main" id="{D726E1A8-1C58-353A-E1B1-B1A9CDAFB0C4}"/>
              </a:ext>
            </a:extLst>
          </p:cNvPr>
          <p:cNvSpPr txBox="1"/>
          <p:nvPr/>
        </p:nvSpPr>
        <p:spPr>
          <a:xfrm>
            <a:off x="2071621" y="1427455"/>
            <a:ext cx="8557049" cy="5059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74"/>
              </a:lnSpc>
            </a:pPr>
            <a:r>
              <a:rPr lang="en-US" sz="2400" spc="-115">
                <a:solidFill>
                  <a:srgbClr val="3944A1"/>
                </a:solidFill>
                <a:latin typeface="Athiti"/>
                <a:cs typeface="Athiti"/>
              </a:rPr>
              <a:t>Create User </a:t>
            </a:r>
            <a:r>
              <a:rPr lang="th-TH" sz="2400" spc="-115">
                <a:solidFill>
                  <a:srgbClr val="3944A1"/>
                </a:solidFill>
                <a:latin typeface="Athiti"/>
                <a:cs typeface="Athiti"/>
              </a:rPr>
              <a:t>สามารถใส่รายละเอียดของผู้ใช้งานและกำหนดสิทธิ์การเข้าถึงได้</a:t>
            </a:r>
            <a:endParaRPr lang="en-US" sz="2400" spc="-115">
              <a:solidFill>
                <a:srgbClr val="3944A1"/>
              </a:solidFill>
              <a:latin typeface="Athiti"/>
              <a:cs typeface="Athiti"/>
            </a:endParaRPr>
          </a:p>
        </p:txBody>
      </p:sp>
    </p:spTree>
    <p:extLst>
      <p:ext uri="{BB962C8B-B14F-4D97-AF65-F5344CB8AC3E}">
        <p14:creationId xmlns:p14="http://schemas.microsoft.com/office/powerpoint/2010/main" val="4023103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506458" y="389738"/>
            <a:ext cx="1360505" cy="1366603"/>
            <a:chOff x="14167" y="0"/>
            <a:chExt cx="6321665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111957" y="708715"/>
            <a:ext cx="11022893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th-TH" sz="3600" b="1" spc="-115">
                <a:solidFill>
                  <a:srgbClr val="3944A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การกำหนดสิทธิ์การเข้าถึงของผู้ใช้งาน (</a:t>
            </a:r>
            <a:r>
              <a:rPr lang="en-US" sz="3600" b="1" spc="-115">
                <a:solidFill>
                  <a:srgbClr val="3944A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Role &amp; Permission)</a:t>
            </a:r>
          </a:p>
        </p:txBody>
      </p:sp>
      <p:sp>
        <p:nvSpPr>
          <p:cNvPr id="3" name="Slide Number Placeholder 22">
            <a:extLst>
              <a:ext uri="{FF2B5EF4-FFF2-40B4-BE49-F238E27FC236}">
                <a16:creationId xmlns:a16="http://schemas.microsoft.com/office/drawing/2014/main" id="{37E5B249-578F-C7CA-7873-9D5173A50D3A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3944A1"/>
                </a:solidFill>
                <a:latin typeface="Montserrat"/>
              </a:rPr>
              <a:pPr/>
              <a:t>26</a:t>
            </a:fld>
            <a:endParaRPr lang="en-US" sz="1400" spc="-33">
              <a:solidFill>
                <a:srgbClr val="3944A1"/>
              </a:solidFill>
              <a:latin typeface="Montserra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021EACE1-262F-08CA-8A9A-D3F47D93139B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3944A1"/>
                </a:solidFill>
                <a:latin typeface="Montserrat"/>
              </a:rPr>
              <a:t>Page</a:t>
            </a:r>
            <a:endParaRPr lang="en-US" sz="1400">
              <a:solidFill>
                <a:srgbClr val="3944A1"/>
              </a:solidFill>
              <a:cs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0BCAAC-B1CC-A285-8EB8-AE3A9AB3E44A}"/>
              </a:ext>
            </a:extLst>
          </p:cNvPr>
          <p:cNvGrpSpPr/>
          <p:nvPr/>
        </p:nvGrpSpPr>
        <p:grpSpPr>
          <a:xfrm>
            <a:off x="1076006" y="2297479"/>
            <a:ext cx="10588944" cy="2628048"/>
            <a:chOff x="1842369" y="1447215"/>
            <a:chExt cx="10588944" cy="2628048"/>
          </a:xfrm>
        </p:grpSpPr>
        <p:sp>
          <p:nvSpPr>
            <p:cNvPr id="16" name="TextBox 14">
              <a:extLst>
                <a:ext uri="{FF2B5EF4-FFF2-40B4-BE49-F238E27FC236}">
                  <a16:creationId xmlns:a16="http://schemas.microsoft.com/office/drawing/2014/main" id="{5E774D55-24E3-37BA-E103-4338227A8A23}"/>
                </a:ext>
              </a:extLst>
            </p:cNvPr>
            <p:cNvSpPr txBox="1"/>
            <p:nvPr/>
          </p:nvSpPr>
          <p:spPr>
            <a:xfrm>
              <a:off x="1930252" y="1447215"/>
              <a:ext cx="9975433" cy="5212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274"/>
                </a:lnSpc>
              </a:pPr>
              <a:r>
                <a:rPr lang="en-US" sz="2400" spc="-115">
                  <a:solidFill>
                    <a:srgbClr val="3944A1"/>
                  </a:solidFill>
                  <a:latin typeface="Athiti"/>
                  <a:cs typeface="Athiti"/>
                </a:rPr>
                <a:t>Create Role </a:t>
              </a:r>
              <a:r>
                <a:rPr lang="en-US" sz="2400" spc="-115" err="1">
                  <a:solidFill>
                    <a:srgbClr val="3944A1"/>
                  </a:solidFill>
                  <a:latin typeface="Athiti"/>
                  <a:cs typeface="Athiti"/>
                </a:rPr>
                <a:t>เพื่อ</a:t>
              </a:r>
              <a:r>
                <a:rPr lang="th-TH" sz="2400" spc="-115">
                  <a:solidFill>
                    <a:srgbClr val="3944A1"/>
                  </a:solidFill>
                  <a:latin typeface="Athiti"/>
                  <a:cs typeface="Athiti"/>
                </a:rPr>
                <a:t>กำหนดสิทธิ์ให้แก่ผู้ใช้งาน</a:t>
              </a:r>
              <a:endParaRPr lang="en-US" sz="2400" spc="-115">
                <a:solidFill>
                  <a:srgbClr val="3944A1"/>
                </a:solidFill>
                <a:latin typeface="Athiti"/>
                <a:cs typeface="Athiti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C330223-AA5F-995D-E49C-93D4CB1437C4}"/>
                </a:ext>
              </a:extLst>
            </p:cNvPr>
            <p:cNvGrpSpPr/>
            <p:nvPr/>
          </p:nvGrpSpPr>
          <p:grpSpPr>
            <a:xfrm>
              <a:off x="1842369" y="2116886"/>
              <a:ext cx="5118318" cy="694632"/>
              <a:chOff x="1842369" y="2116886"/>
              <a:chExt cx="5118318" cy="69463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5B882D6F-11EC-A0E7-C0B1-1D2953266172}"/>
                  </a:ext>
                </a:extLst>
              </p:cNvPr>
              <p:cNvGrpSpPr/>
              <p:nvPr/>
            </p:nvGrpSpPr>
            <p:grpSpPr>
              <a:xfrm>
                <a:off x="1842369" y="2116886"/>
                <a:ext cx="525628" cy="460562"/>
                <a:chOff x="1875987" y="1579645"/>
                <a:chExt cx="525628" cy="460562"/>
              </a:xfrm>
            </p:grpSpPr>
            <p:grpSp>
              <p:nvGrpSpPr>
                <p:cNvPr id="24" name="Group 6">
                  <a:extLst>
                    <a:ext uri="{FF2B5EF4-FFF2-40B4-BE49-F238E27FC236}">
                      <a16:creationId xmlns:a16="http://schemas.microsoft.com/office/drawing/2014/main" id="{D5804EAF-1C6A-1326-C24D-E823DB5B1B37}"/>
                    </a:ext>
                  </a:extLst>
                </p:cNvPr>
                <p:cNvGrpSpPr/>
                <p:nvPr/>
              </p:nvGrpSpPr>
              <p:grpSpPr>
                <a:xfrm>
                  <a:off x="1875987" y="1579645"/>
                  <a:ext cx="458507" cy="460562"/>
                  <a:chOff x="14167" y="0"/>
                  <a:chExt cx="6321665" cy="6350000"/>
                </a:xfrm>
              </p:grpSpPr>
              <p:sp>
                <p:nvSpPr>
                  <p:cNvPr id="26" name="Freeform 7">
                    <a:extLst>
                      <a:ext uri="{FF2B5EF4-FFF2-40B4-BE49-F238E27FC236}">
                        <a16:creationId xmlns:a16="http://schemas.microsoft.com/office/drawing/2014/main" id="{FA73FE8E-C723-3E92-1ADE-56850413D694}"/>
                      </a:ext>
                    </a:extLst>
                  </p:cNvPr>
                  <p:cNvSpPr/>
                  <p:nvPr/>
                </p:nvSpPr>
                <p:spPr>
                  <a:xfrm>
                    <a:off x="14167" y="0"/>
                    <a:ext cx="6321665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1665" h="6350000">
                        <a:moveTo>
                          <a:pt x="3160833" y="0"/>
                        </a:moveTo>
                        <a:lnTo>
                          <a:pt x="3160833" y="0"/>
                        </a:lnTo>
                        <a:cubicBezTo>
                          <a:pt x="4908795" y="7817"/>
                          <a:pt x="6321666" y="1427021"/>
                          <a:pt x="6321666" y="3175000"/>
                        </a:cubicBezTo>
                        <a:cubicBezTo>
                          <a:pt x="6321666" y="4922979"/>
                          <a:pt x="4908795" y="6342183"/>
                          <a:pt x="3160833" y="6350000"/>
                        </a:cubicBezTo>
                        <a:cubicBezTo>
                          <a:pt x="1412871" y="6342183"/>
                          <a:pt x="0" y="4922979"/>
                          <a:pt x="0" y="3175000"/>
                        </a:cubicBezTo>
                        <a:cubicBezTo>
                          <a:pt x="0" y="1427021"/>
                          <a:pt x="1412871" y="7817"/>
                          <a:pt x="3160833" y="0"/>
                        </a:cubicBezTo>
                        <a:close/>
                      </a:path>
                    </a:pathLst>
                  </a:custGeom>
                  <a:solidFill>
                    <a:srgbClr val="EFB92D"/>
                  </a:solidFill>
                </p:spPr>
                <p:txBody>
                  <a:bodyPr lIns="91440" tIns="45720" rIns="91440" bIns="45720" anchor="t"/>
                  <a:lstStyle/>
                  <a:p>
                    <a:endParaRPr lang="en-US">
                      <a:solidFill>
                        <a:srgbClr val="3944A1"/>
                      </a:solidFill>
                      <a:cs typeface="Calibri"/>
                    </a:endParaRPr>
                  </a:p>
                </p:txBody>
              </p:sp>
            </p:grp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4150850-BEB1-F646-2930-6FE383A86900}"/>
                    </a:ext>
                  </a:extLst>
                </p:cNvPr>
                <p:cNvSpPr txBox="1"/>
                <p:nvPr/>
              </p:nvSpPr>
              <p:spPr>
                <a:xfrm>
                  <a:off x="1963870" y="1638251"/>
                  <a:ext cx="437745" cy="36933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en-US">
                      <a:solidFill>
                        <a:srgbClr val="3944A1"/>
                      </a:solidFill>
                    </a:rPr>
                    <a:t>1</a:t>
                  </a:r>
                  <a:endParaRPr lang="en-US">
                    <a:solidFill>
                      <a:srgbClr val="3944A1"/>
                    </a:solidFill>
                    <a:cs typeface="Calibri"/>
                  </a:endParaRPr>
                </a:p>
              </p:txBody>
            </p:sp>
          </p:grpSp>
          <p:sp>
            <p:nvSpPr>
              <p:cNvPr id="27" name="TextBox 14">
                <a:extLst>
                  <a:ext uri="{FF2B5EF4-FFF2-40B4-BE49-F238E27FC236}">
                    <a16:creationId xmlns:a16="http://schemas.microsoft.com/office/drawing/2014/main" id="{38952429-B5D8-DCE4-8BC0-D754B0C85B0C}"/>
                  </a:ext>
                </a:extLst>
              </p:cNvPr>
              <p:cNvSpPr txBox="1"/>
              <p:nvPr/>
            </p:nvSpPr>
            <p:spPr>
              <a:xfrm>
                <a:off x="2455881" y="2218407"/>
                <a:ext cx="4504806" cy="59311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2300"/>
                  </a:lnSpc>
                </a:pPr>
                <a:r>
                  <a:rPr lang="th-TH" sz="2000" spc="-34">
                    <a:solidFill>
                      <a:srgbClr val="3944A1"/>
                    </a:solidFill>
                    <a:latin typeface="Athiti"/>
                    <a:cs typeface="Athiti"/>
                  </a:rPr>
                  <a:t>เลือก  </a:t>
                </a:r>
                <a:r>
                  <a:rPr lang="en-US" sz="2000" spc="-34">
                    <a:solidFill>
                      <a:srgbClr val="3944A1"/>
                    </a:solidFill>
                    <a:latin typeface="Athiti"/>
                    <a:cs typeface="Athiti"/>
                  </a:rPr>
                  <a:t>Security  </a:t>
                </a:r>
                <a:r>
                  <a:rPr lang="th-TH" sz="2000" spc="-34">
                    <a:solidFill>
                      <a:srgbClr val="3944A1"/>
                    </a:solidFill>
                    <a:latin typeface="Athiti"/>
                    <a:cs typeface="Athiti"/>
                  </a:rPr>
                  <a:t>จากแถบเมนูข้างบน</a:t>
                </a:r>
                <a:r>
                  <a:rPr lang="en-US" sz="2000" spc="-34">
                    <a:solidFill>
                      <a:srgbClr val="3944A1"/>
                    </a:solidFill>
                    <a:latin typeface="Athiti"/>
                    <a:cs typeface="Athiti"/>
                  </a:rPr>
                  <a:t> </a:t>
                </a:r>
                <a:r>
                  <a:rPr lang="th-TH" sz="2000" spc="-34">
                    <a:solidFill>
                      <a:srgbClr val="3944A1"/>
                    </a:solidFill>
                    <a:latin typeface="Athiti"/>
                    <a:cs typeface="Athiti"/>
                  </a:rPr>
                  <a:t>แล้วเลือก </a:t>
                </a:r>
                <a:r>
                  <a:rPr lang="en-US" sz="2000" spc="-34">
                    <a:solidFill>
                      <a:srgbClr val="3944A1"/>
                    </a:solidFill>
                    <a:latin typeface="Athiti"/>
                    <a:cs typeface="Athiti"/>
                  </a:rPr>
                  <a:t>List Roles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7CCF244-78AA-116B-3593-799C04A430B1}"/>
                </a:ext>
              </a:extLst>
            </p:cNvPr>
            <p:cNvGrpSpPr/>
            <p:nvPr/>
          </p:nvGrpSpPr>
          <p:grpSpPr>
            <a:xfrm>
              <a:off x="1842369" y="2784428"/>
              <a:ext cx="10588944" cy="460562"/>
              <a:chOff x="1842369" y="2116886"/>
              <a:chExt cx="10588944" cy="460562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14E77DE-E2D7-4BAF-3797-189EF6307EFD}"/>
                  </a:ext>
                </a:extLst>
              </p:cNvPr>
              <p:cNvGrpSpPr/>
              <p:nvPr/>
            </p:nvGrpSpPr>
            <p:grpSpPr>
              <a:xfrm>
                <a:off x="1842369" y="2116886"/>
                <a:ext cx="525628" cy="460562"/>
                <a:chOff x="1875987" y="1579645"/>
                <a:chExt cx="525628" cy="460562"/>
              </a:xfrm>
            </p:grpSpPr>
            <p:grpSp>
              <p:nvGrpSpPr>
                <p:cNvPr id="35" name="Group 6">
                  <a:extLst>
                    <a:ext uri="{FF2B5EF4-FFF2-40B4-BE49-F238E27FC236}">
                      <a16:creationId xmlns:a16="http://schemas.microsoft.com/office/drawing/2014/main" id="{55F8823A-1BBA-BE52-F9C6-F9827DC384EA}"/>
                    </a:ext>
                  </a:extLst>
                </p:cNvPr>
                <p:cNvGrpSpPr/>
                <p:nvPr/>
              </p:nvGrpSpPr>
              <p:grpSpPr>
                <a:xfrm>
                  <a:off x="1875987" y="1579645"/>
                  <a:ext cx="458507" cy="460562"/>
                  <a:chOff x="14167" y="0"/>
                  <a:chExt cx="6321665" cy="6350000"/>
                </a:xfrm>
              </p:grpSpPr>
              <p:sp>
                <p:nvSpPr>
                  <p:cNvPr id="37" name="Freeform 7">
                    <a:extLst>
                      <a:ext uri="{FF2B5EF4-FFF2-40B4-BE49-F238E27FC236}">
                        <a16:creationId xmlns:a16="http://schemas.microsoft.com/office/drawing/2014/main" id="{B74AB029-6496-2444-0D05-BF5BA555C48F}"/>
                      </a:ext>
                    </a:extLst>
                  </p:cNvPr>
                  <p:cNvSpPr/>
                  <p:nvPr/>
                </p:nvSpPr>
                <p:spPr>
                  <a:xfrm>
                    <a:off x="14167" y="0"/>
                    <a:ext cx="6321665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1665" h="6350000">
                        <a:moveTo>
                          <a:pt x="3160833" y="0"/>
                        </a:moveTo>
                        <a:lnTo>
                          <a:pt x="3160833" y="0"/>
                        </a:lnTo>
                        <a:cubicBezTo>
                          <a:pt x="4908795" y="7817"/>
                          <a:pt x="6321666" y="1427021"/>
                          <a:pt x="6321666" y="3175000"/>
                        </a:cubicBezTo>
                        <a:cubicBezTo>
                          <a:pt x="6321666" y="4922979"/>
                          <a:pt x="4908795" y="6342183"/>
                          <a:pt x="3160833" y="6350000"/>
                        </a:cubicBezTo>
                        <a:cubicBezTo>
                          <a:pt x="1412871" y="6342183"/>
                          <a:pt x="0" y="4922979"/>
                          <a:pt x="0" y="3175000"/>
                        </a:cubicBezTo>
                        <a:cubicBezTo>
                          <a:pt x="0" y="1427021"/>
                          <a:pt x="1412871" y="7817"/>
                          <a:pt x="3160833" y="0"/>
                        </a:cubicBezTo>
                        <a:close/>
                      </a:path>
                    </a:pathLst>
                  </a:custGeom>
                  <a:solidFill>
                    <a:srgbClr val="EFB92D"/>
                  </a:solidFill>
                </p:spPr>
                <p:txBody>
                  <a:bodyPr lIns="91440" tIns="45720" rIns="91440" bIns="45720" anchor="t"/>
                  <a:lstStyle/>
                  <a:p>
                    <a:endParaRPr lang="en-US">
                      <a:solidFill>
                        <a:srgbClr val="3944A1"/>
                      </a:solidFill>
                      <a:cs typeface="Calibri"/>
                    </a:endParaRPr>
                  </a:p>
                </p:txBody>
              </p: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A429FB2-1D34-78E9-96F2-A3E50C975C14}"/>
                    </a:ext>
                  </a:extLst>
                </p:cNvPr>
                <p:cNvSpPr txBox="1"/>
                <p:nvPr/>
              </p:nvSpPr>
              <p:spPr>
                <a:xfrm>
                  <a:off x="1963870" y="1638251"/>
                  <a:ext cx="437745" cy="36933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en-US">
                      <a:solidFill>
                        <a:srgbClr val="3944A1"/>
                      </a:solidFill>
                    </a:rPr>
                    <a:t>2</a:t>
                  </a:r>
                  <a:endParaRPr lang="en-US">
                    <a:solidFill>
                      <a:srgbClr val="3944A1"/>
                    </a:solidFill>
                    <a:cs typeface="Calibri"/>
                  </a:endParaRPr>
                </a:p>
              </p:txBody>
            </p:sp>
          </p:grpSp>
          <p:sp>
            <p:nvSpPr>
              <p:cNvPr id="34" name="TextBox 14">
                <a:extLst>
                  <a:ext uri="{FF2B5EF4-FFF2-40B4-BE49-F238E27FC236}">
                    <a16:creationId xmlns:a16="http://schemas.microsoft.com/office/drawing/2014/main" id="{F7F2BD72-FE4E-D801-0DAA-56EABF7C1158}"/>
                  </a:ext>
                </a:extLst>
              </p:cNvPr>
              <p:cNvSpPr txBox="1"/>
              <p:nvPr/>
            </p:nvSpPr>
            <p:spPr>
              <a:xfrm>
                <a:off x="2455880" y="2247902"/>
                <a:ext cx="9975433" cy="29815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2300"/>
                  </a:lnSpc>
                </a:pPr>
                <a:r>
                  <a:rPr lang="th-TH" sz="2000" spc="-34">
                    <a:solidFill>
                      <a:srgbClr val="3944A1"/>
                    </a:solidFill>
                    <a:latin typeface="Athiti"/>
                    <a:cs typeface="Athiti"/>
                  </a:rPr>
                  <a:t>คลิ๊กที่ปุ่มรูป </a:t>
                </a:r>
                <a:r>
                  <a:rPr lang="en-US" sz="2000" spc="-34">
                    <a:solidFill>
                      <a:srgbClr val="3944A1"/>
                    </a:solidFill>
                    <a:latin typeface="Athiti"/>
                    <a:cs typeface="Athiti"/>
                  </a:rPr>
                  <a:t>“+” </a:t>
                </a:r>
                <a:r>
                  <a:rPr lang="th-TH" sz="2000" spc="-34">
                    <a:solidFill>
                      <a:srgbClr val="3944A1"/>
                    </a:solidFill>
                    <a:latin typeface="Athiti"/>
                    <a:cs typeface="Athiti"/>
                  </a:rPr>
                  <a:t>เพื่อ </a:t>
                </a:r>
                <a:r>
                  <a:rPr lang="en-US" sz="2000" spc="-34">
                    <a:solidFill>
                      <a:srgbClr val="3944A1"/>
                    </a:solidFill>
                    <a:latin typeface="Athiti"/>
                    <a:cs typeface="Athiti"/>
                  </a:rPr>
                  <a:t>Create Roles </a:t>
                </a:r>
                <a:endParaRPr lang="en-US" sz="2000" spc="-34">
                  <a:solidFill>
                    <a:srgbClr val="3944A1"/>
                  </a:solidFill>
                  <a:latin typeface="Athiti" panose="00000500000000000000" pitchFamily="2" charset="-34"/>
                  <a:cs typeface="Athiti" panose="00000500000000000000" pitchFamily="2" charset="-34"/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AD9DABE-AC09-7BFD-D45B-EFE05FDFF291}"/>
                </a:ext>
              </a:extLst>
            </p:cNvPr>
            <p:cNvGrpSpPr/>
            <p:nvPr/>
          </p:nvGrpSpPr>
          <p:grpSpPr>
            <a:xfrm>
              <a:off x="1842369" y="3423166"/>
              <a:ext cx="3755254" cy="652097"/>
              <a:chOff x="1842369" y="2116886"/>
              <a:chExt cx="3755254" cy="652097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D833AE7B-CAA6-1160-1900-6DABA1D1B5D4}"/>
                  </a:ext>
                </a:extLst>
              </p:cNvPr>
              <p:cNvGrpSpPr/>
              <p:nvPr/>
            </p:nvGrpSpPr>
            <p:grpSpPr>
              <a:xfrm>
                <a:off x="1842369" y="2116886"/>
                <a:ext cx="525628" cy="460562"/>
                <a:chOff x="1875987" y="1579645"/>
                <a:chExt cx="525628" cy="460562"/>
              </a:xfrm>
            </p:grpSpPr>
            <p:grpSp>
              <p:nvGrpSpPr>
                <p:cNvPr id="45" name="Group 6">
                  <a:extLst>
                    <a:ext uri="{FF2B5EF4-FFF2-40B4-BE49-F238E27FC236}">
                      <a16:creationId xmlns:a16="http://schemas.microsoft.com/office/drawing/2014/main" id="{B3DDA545-842B-DF41-ABB2-ADD8672B8E3C}"/>
                    </a:ext>
                  </a:extLst>
                </p:cNvPr>
                <p:cNvGrpSpPr/>
                <p:nvPr/>
              </p:nvGrpSpPr>
              <p:grpSpPr>
                <a:xfrm>
                  <a:off x="1875987" y="1579645"/>
                  <a:ext cx="458507" cy="460562"/>
                  <a:chOff x="14167" y="0"/>
                  <a:chExt cx="6321665" cy="6350000"/>
                </a:xfrm>
              </p:grpSpPr>
              <p:sp>
                <p:nvSpPr>
                  <p:cNvPr id="47" name="Freeform 7">
                    <a:extLst>
                      <a:ext uri="{FF2B5EF4-FFF2-40B4-BE49-F238E27FC236}">
                        <a16:creationId xmlns:a16="http://schemas.microsoft.com/office/drawing/2014/main" id="{770A6C0B-3D60-1072-ABBA-0DFF8E2A0AD0}"/>
                      </a:ext>
                    </a:extLst>
                  </p:cNvPr>
                  <p:cNvSpPr/>
                  <p:nvPr/>
                </p:nvSpPr>
                <p:spPr>
                  <a:xfrm>
                    <a:off x="14167" y="0"/>
                    <a:ext cx="6321665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1665" h="6350000">
                        <a:moveTo>
                          <a:pt x="3160833" y="0"/>
                        </a:moveTo>
                        <a:lnTo>
                          <a:pt x="3160833" y="0"/>
                        </a:lnTo>
                        <a:cubicBezTo>
                          <a:pt x="4908795" y="7817"/>
                          <a:pt x="6321666" y="1427021"/>
                          <a:pt x="6321666" y="3175000"/>
                        </a:cubicBezTo>
                        <a:cubicBezTo>
                          <a:pt x="6321666" y="4922979"/>
                          <a:pt x="4908795" y="6342183"/>
                          <a:pt x="3160833" y="6350000"/>
                        </a:cubicBezTo>
                        <a:cubicBezTo>
                          <a:pt x="1412871" y="6342183"/>
                          <a:pt x="0" y="4922979"/>
                          <a:pt x="0" y="3175000"/>
                        </a:cubicBezTo>
                        <a:cubicBezTo>
                          <a:pt x="0" y="1427021"/>
                          <a:pt x="1412871" y="7817"/>
                          <a:pt x="3160833" y="0"/>
                        </a:cubicBezTo>
                        <a:close/>
                      </a:path>
                    </a:pathLst>
                  </a:custGeom>
                  <a:solidFill>
                    <a:srgbClr val="EFB92D"/>
                  </a:solidFill>
                </p:spPr>
                <p:txBody>
                  <a:bodyPr lIns="91440" tIns="45720" rIns="91440" bIns="45720" anchor="t"/>
                  <a:lstStyle/>
                  <a:p>
                    <a:endParaRPr lang="en-US">
                      <a:solidFill>
                        <a:srgbClr val="3944A1"/>
                      </a:solidFill>
                      <a:cs typeface="Calibri"/>
                    </a:endParaRPr>
                  </a:p>
                </p:txBody>
              </p:sp>
            </p:grp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461F6EF-9964-8626-E72A-6D63E7E4F98A}"/>
                    </a:ext>
                  </a:extLst>
                </p:cNvPr>
                <p:cNvSpPr txBox="1"/>
                <p:nvPr/>
              </p:nvSpPr>
              <p:spPr>
                <a:xfrm>
                  <a:off x="1963870" y="1638251"/>
                  <a:ext cx="437745" cy="36933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en-US">
                      <a:solidFill>
                        <a:srgbClr val="3944A1"/>
                      </a:solidFill>
                    </a:rPr>
                    <a:t>3</a:t>
                  </a:r>
                  <a:endParaRPr lang="en-US">
                    <a:solidFill>
                      <a:srgbClr val="3944A1"/>
                    </a:solidFill>
                    <a:cs typeface="Calibri"/>
                  </a:endParaRPr>
                </a:p>
              </p:txBody>
            </p:sp>
          </p:grpSp>
          <p:sp>
            <p:nvSpPr>
              <p:cNvPr id="44" name="TextBox 14">
                <a:extLst>
                  <a:ext uri="{FF2B5EF4-FFF2-40B4-BE49-F238E27FC236}">
                    <a16:creationId xmlns:a16="http://schemas.microsoft.com/office/drawing/2014/main" id="{E29A9529-97C5-D564-69BB-97E471458982}"/>
                  </a:ext>
                </a:extLst>
              </p:cNvPr>
              <p:cNvSpPr txBox="1"/>
              <p:nvPr/>
            </p:nvSpPr>
            <p:spPr>
              <a:xfrm>
                <a:off x="2455880" y="2179078"/>
                <a:ext cx="3141743" cy="58990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2300"/>
                  </a:lnSpc>
                </a:pPr>
                <a:r>
                  <a:rPr lang="th-TH" sz="2000" spc="-34">
                    <a:solidFill>
                      <a:srgbClr val="3944A1"/>
                    </a:solidFill>
                    <a:latin typeface="Athiti"/>
                    <a:cs typeface="Athiti"/>
                  </a:rPr>
                  <a:t>จะปรากฏหน้าที่จะต้องใส่รายการ </a:t>
                </a:r>
                <a:r>
                  <a:rPr lang="en-US" sz="2000" spc="-34">
                    <a:solidFill>
                      <a:srgbClr val="3944A1"/>
                    </a:solidFill>
                    <a:latin typeface="Athiti"/>
                    <a:cs typeface="Athiti"/>
                  </a:rPr>
                  <a:t>Permissions </a:t>
                </a:r>
                <a:endParaRPr lang="en-US" sz="2000" spc="-34">
                  <a:solidFill>
                    <a:srgbClr val="3944A1"/>
                  </a:solidFill>
                  <a:latin typeface="Athiti" panose="00000500000000000000" pitchFamily="2" charset="-34"/>
                  <a:cs typeface="Athiti" panose="00000500000000000000" pitchFamily="2" charset="-34"/>
                </a:endParaRPr>
              </a:p>
            </p:txBody>
          </p:sp>
        </p:grpSp>
      </p:grpSp>
      <p:sp>
        <p:nvSpPr>
          <p:cNvPr id="51" name="Arrow: Bent 50">
            <a:extLst>
              <a:ext uri="{FF2B5EF4-FFF2-40B4-BE49-F238E27FC236}">
                <a16:creationId xmlns:a16="http://schemas.microsoft.com/office/drawing/2014/main" id="{4D27D0BB-D042-DE87-6B73-A042450F8B0B}"/>
              </a:ext>
            </a:extLst>
          </p:cNvPr>
          <p:cNvSpPr/>
          <p:nvPr/>
        </p:nvSpPr>
        <p:spPr>
          <a:xfrm rot="10800000">
            <a:off x="6990736" y="5163485"/>
            <a:ext cx="2945289" cy="1280270"/>
          </a:xfrm>
          <a:prstGeom prst="ben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3944A1"/>
              </a:solidFill>
              <a:cs typeface="Calibri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DCB71A7-59FD-DF65-BCB7-1F840A328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957" y="5084013"/>
            <a:ext cx="5402189" cy="16619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FD8F302-4D93-F44F-92A1-7BDA934347E4}"/>
              </a:ext>
            </a:extLst>
          </p:cNvPr>
          <p:cNvGrpSpPr/>
          <p:nvPr/>
        </p:nvGrpSpPr>
        <p:grpSpPr>
          <a:xfrm>
            <a:off x="6470293" y="2252490"/>
            <a:ext cx="5429607" cy="2673037"/>
            <a:chOff x="6784601" y="2395290"/>
            <a:chExt cx="5115299" cy="251830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A9FD610-A41F-D59F-6492-FB98AB4EF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84601" y="2395290"/>
              <a:ext cx="5115299" cy="2518301"/>
            </a:xfrm>
            <a:prstGeom prst="rect">
              <a:avLst/>
            </a:prstGeom>
          </p:spPr>
        </p:pic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029775D6-DE0B-3E3B-3CE7-C3D648C2DB5B}"/>
                </a:ext>
              </a:extLst>
            </p:cNvPr>
            <p:cNvSpPr/>
            <p:nvPr/>
          </p:nvSpPr>
          <p:spPr>
            <a:xfrm rot="10800000" flipV="1">
              <a:off x="7502011" y="2652651"/>
              <a:ext cx="344130" cy="16612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solidFill>
                  <a:srgbClr val="3944A1"/>
                </a:solidFill>
                <a:cs typeface="Calibri"/>
              </a:endParaRP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3C84E4A3-3DF2-7605-48BD-CFF4E014A8FA}"/>
                </a:ext>
              </a:extLst>
            </p:cNvPr>
            <p:cNvSpPr/>
            <p:nvPr/>
          </p:nvSpPr>
          <p:spPr>
            <a:xfrm rot="10800000" flipV="1">
              <a:off x="6851720" y="3006849"/>
              <a:ext cx="227505" cy="19278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solidFill>
                  <a:srgbClr val="3944A1"/>
                </a:solidFill>
                <a:cs typeface="Calibri"/>
              </a:endParaRPr>
            </a:p>
          </p:txBody>
        </p:sp>
      </p:grp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655FCE9-671F-F841-FF2B-9D85E6BE4EA8}"/>
              </a:ext>
            </a:extLst>
          </p:cNvPr>
          <p:cNvSpPr/>
          <p:nvPr/>
        </p:nvSpPr>
        <p:spPr>
          <a:xfrm rot="10800000" flipV="1">
            <a:off x="1191505" y="6004766"/>
            <a:ext cx="410128" cy="23871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3944A1"/>
              </a:solidFill>
              <a:cs typeface="Calibri"/>
            </a:endParaRPr>
          </a:p>
        </p:txBody>
      </p:sp>
      <p:sp>
        <p:nvSpPr>
          <p:cNvPr id="40" name="TextBox 14">
            <a:extLst>
              <a:ext uri="{FF2B5EF4-FFF2-40B4-BE49-F238E27FC236}">
                <a16:creationId xmlns:a16="http://schemas.microsoft.com/office/drawing/2014/main" id="{1DB579AB-8740-BC60-638A-07177BF6D0AB}"/>
              </a:ext>
            </a:extLst>
          </p:cNvPr>
          <p:cNvSpPr txBox="1"/>
          <p:nvPr/>
        </p:nvSpPr>
        <p:spPr>
          <a:xfrm>
            <a:off x="10673160" y="1289005"/>
            <a:ext cx="141975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2400">
                <a:solidFill>
                  <a:srgbClr val="414BA4"/>
                </a:solidFill>
                <a:latin typeface="Athiti"/>
                <a:cs typeface="Athiti"/>
              </a:rPr>
              <a:t>(2/2)</a:t>
            </a:r>
          </a:p>
        </p:txBody>
      </p:sp>
    </p:spTree>
    <p:extLst>
      <p:ext uri="{BB962C8B-B14F-4D97-AF65-F5344CB8AC3E}">
        <p14:creationId xmlns:p14="http://schemas.microsoft.com/office/powerpoint/2010/main" val="2854413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380539" y="731589"/>
            <a:ext cx="1699600" cy="1697660"/>
            <a:chOff x="-22295" y="0"/>
            <a:chExt cx="6321664" cy="6350000"/>
          </a:xfrm>
        </p:grpSpPr>
        <p:sp>
          <p:nvSpPr>
            <p:cNvPr id="4" name="Freeform 4"/>
            <p:cNvSpPr/>
            <p:nvPr/>
          </p:nvSpPr>
          <p:spPr>
            <a:xfrm>
              <a:off x="-22295" y="0"/>
              <a:ext cx="6321664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4230339" y="1279834"/>
            <a:ext cx="7776691" cy="2587888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r>
              <a:rPr lang="th-TH" sz="5700" b="1" spc="-115">
                <a:solidFill>
                  <a:srgbClr val="414BA4"/>
                </a:solidFill>
                <a:latin typeface="Athiti"/>
                <a:ea typeface="+mn-lt"/>
                <a:cs typeface="Athiti"/>
              </a:rPr>
              <a:t>วิธีการนำเข้าข้อมูลโดยใช้เครื่องมือ Apache </a:t>
            </a:r>
            <a:r>
              <a:rPr lang="th-TH" sz="5700" b="1" spc="-115" err="1">
                <a:solidFill>
                  <a:srgbClr val="414BA4"/>
                </a:solidFill>
                <a:latin typeface="Athiti"/>
                <a:ea typeface="+mn-lt"/>
                <a:cs typeface="Athiti"/>
              </a:rPr>
              <a:t>Airflow</a:t>
            </a:r>
            <a:endParaRPr lang="th-TH" sz="5700" b="1" spc="-115" err="1">
              <a:solidFill>
                <a:srgbClr val="414BA4"/>
              </a:solidFill>
              <a:latin typeface="Athiti" panose="00000500000000000000" pitchFamily="2" charset="-34"/>
              <a:ea typeface="+mn-lt"/>
              <a:cs typeface="Athiti" panose="00000500000000000000" pitchFamily="2" charset="-34"/>
            </a:endParaRPr>
          </a:p>
          <a:p>
            <a:pPr>
              <a:lnSpc>
                <a:spcPts val="6500"/>
              </a:lnSpc>
            </a:pPr>
            <a:endParaRPr lang="th-TH" sz="5700" spc="-115">
              <a:ea typeface="+mn-lt"/>
              <a:cs typeface="+mn-lt"/>
            </a:endParaRPr>
          </a:p>
        </p:txBody>
      </p:sp>
      <p:sp>
        <p:nvSpPr>
          <p:cNvPr id="14" name="AutoShape 9">
            <a:extLst>
              <a:ext uri="{FF2B5EF4-FFF2-40B4-BE49-F238E27FC236}">
                <a16:creationId xmlns:a16="http://schemas.microsoft.com/office/drawing/2014/main" id="{5EFCDC2E-4BBC-225D-A94F-61442586E953}"/>
              </a:ext>
            </a:extLst>
          </p:cNvPr>
          <p:cNvSpPr/>
          <p:nvPr/>
        </p:nvSpPr>
        <p:spPr>
          <a:xfrm flipV="1">
            <a:off x="4387955" y="3200415"/>
            <a:ext cx="7120617" cy="11043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Slide Number Placeholder 22">
            <a:extLst>
              <a:ext uri="{FF2B5EF4-FFF2-40B4-BE49-F238E27FC236}">
                <a16:creationId xmlns:a16="http://schemas.microsoft.com/office/drawing/2014/main" id="{3C31BDC9-DA2D-4EE6-DA5D-321D4643DE2C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FFFFFF"/>
                </a:solidFill>
                <a:latin typeface="Montserrat"/>
              </a:rPr>
              <a:pPr/>
              <a:t>27</a:t>
            </a:fld>
            <a:endParaRPr lang="en-US" sz="1400" spc="-33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C4E38516-6DC9-8249-9250-89103B568EB9}"/>
              </a:ext>
            </a:extLst>
          </p:cNvPr>
          <p:cNvSpPr txBox="1"/>
          <p:nvPr/>
        </p:nvSpPr>
        <p:spPr>
          <a:xfrm>
            <a:off x="1130947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chemeClr val="bg1"/>
                </a:solidFill>
                <a:latin typeface="Montserrat"/>
              </a:rPr>
              <a:t>Page</a:t>
            </a:r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2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92A6BC3-C667-DB8F-8B13-87A1471FE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0400" y="3687097"/>
            <a:ext cx="6036494" cy="316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108459"/>
      </p:ext>
    </p:extLst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2022 World University Rankings - Compare Universities &amp; Colleges | U- Multirank">
            <a:extLst>
              <a:ext uri="{FF2B5EF4-FFF2-40B4-BE49-F238E27FC236}">
                <a16:creationId xmlns:a16="http://schemas.microsoft.com/office/drawing/2014/main" id="{F5A6AA9D-40D7-4A62-BB3E-35620FB1F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158" y="1175858"/>
            <a:ext cx="3410127" cy="315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3"/>
          <p:cNvGrpSpPr/>
          <p:nvPr/>
        </p:nvGrpSpPr>
        <p:grpSpPr>
          <a:xfrm>
            <a:off x="1770686" y="1975083"/>
            <a:ext cx="2064262" cy="2073515"/>
            <a:chOff x="-22295" y="0"/>
            <a:chExt cx="6321664" cy="6350000"/>
          </a:xfrm>
        </p:grpSpPr>
        <p:sp>
          <p:nvSpPr>
            <p:cNvPr id="4" name="Freeform 4"/>
            <p:cNvSpPr/>
            <p:nvPr/>
          </p:nvSpPr>
          <p:spPr>
            <a:xfrm>
              <a:off x="-22295" y="0"/>
              <a:ext cx="6321664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13" name="TextBox 8">
            <a:extLst>
              <a:ext uri="{FF2B5EF4-FFF2-40B4-BE49-F238E27FC236}">
                <a16:creationId xmlns:a16="http://schemas.microsoft.com/office/drawing/2014/main" id="{CF98AB0C-D912-B5AD-AB62-456D3080C96C}"/>
              </a:ext>
            </a:extLst>
          </p:cNvPr>
          <p:cNvSpPr txBox="1"/>
          <p:nvPr/>
        </p:nvSpPr>
        <p:spPr>
          <a:xfrm>
            <a:off x="2113310" y="4368732"/>
            <a:ext cx="3856577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62"/>
              </a:lnSpc>
            </a:pPr>
            <a:r>
              <a:rPr lang="en-US" sz="2300" spc="-46">
                <a:solidFill>
                  <a:srgbClr val="3944A1"/>
                </a:solidFill>
                <a:latin typeface="Montserrat"/>
              </a:rPr>
              <a:t>Apache Airflow (DAGs)</a:t>
            </a:r>
          </a:p>
          <a:p>
            <a:pPr>
              <a:lnSpc>
                <a:spcPts val="2272"/>
              </a:lnSpc>
            </a:pPr>
            <a:endParaRPr lang="en-US" sz="2300" spc="-46">
              <a:solidFill>
                <a:srgbClr val="3944A1"/>
              </a:solidFill>
              <a:latin typeface="Montserrat"/>
            </a:endParaRPr>
          </a:p>
        </p:txBody>
      </p:sp>
      <p:sp>
        <p:nvSpPr>
          <p:cNvPr id="14" name="AutoShape 9">
            <a:extLst>
              <a:ext uri="{FF2B5EF4-FFF2-40B4-BE49-F238E27FC236}">
                <a16:creationId xmlns:a16="http://schemas.microsoft.com/office/drawing/2014/main" id="{5EFCDC2E-4BBC-225D-A94F-61442586E953}"/>
              </a:ext>
            </a:extLst>
          </p:cNvPr>
          <p:cNvSpPr/>
          <p:nvPr/>
        </p:nvSpPr>
        <p:spPr>
          <a:xfrm>
            <a:off x="5625481" y="4514176"/>
            <a:ext cx="2488677" cy="0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Slide Number Placeholder 22">
            <a:extLst>
              <a:ext uri="{FF2B5EF4-FFF2-40B4-BE49-F238E27FC236}">
                <a16:creationId xmlns:a16="http://schemas.microsoft.com/office/drawing/2014/main" id="{9D97EF60-5A1A-C126-6F7B-DE96068CEB35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3944A1"/>
                </a:solidFill>
                <a:latin typeface="Montserrat"/>
              </a:rPr>
              <a:pPr/>
              <a:t>28</a:t>
            </a:fld>
            <a:endParaRPr lang="en-US" sz="1400" spc="-33">
              <a:solidFill>
                <a:srgbClr val="3944A1"/>
              </a:solidFill>
              <a:latin typeface="Montserrat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0528EDE8-4068-B0C6-4EBD-C5A3C4FB74AE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3944A1"/>
                </a:solidFill>
                <a:latin typeface="Montserrat"/>
              </a:rPr>
              <a:t>Page</a:t>
            </a:r>
            <a:endParaRPr lang="en-US" sz="1400">
              <a:solidFill>
                <a:srgbClr val="3944A1"/>
              </a:solidFill>
              <a:cs typeface="Calibri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2CECA751-1359-5F73-F516-B84CD19283F4}"/>
              </a:ext>
            </a:extLst>
          </p:cNvPr>
          <p:cNvSpPr txBox="1"/>
          <p:nvPr/>
        </p:nvSpPr>
        <p:spPr>
          <a:xfrm>
            <a:off x="2113309" y="2451192"/>
            <a:ext cx="7496215" cy="1506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11"/>
              </a:lnSpc>
            </a:pPr>
            <a:r>
              <a:rPr lang="en-US" sz="7200" b="1" spc="-127">
                <a:solidFill>
                  <a:srgbClr val="3944A1"/>
                </a:solidFill>
                <a:latin typeface="Montserrat Extra-Bold"/>
              </a:rPr>
              <a:t>HEI</a:t>
            </a:r>
          </a:p>
          <a:p>
            <a:pPr>
              <a:lnSpc>
                <a:spcPts val="5800"/>
              </a:lnSpc>
            </a:pPr>
            <a:r>
              <a:rPr lang="en-US" sz="7200" b="1" spc="-127">
                <a:solidFill>
                  <a:srgbClr val="3944A1"/>
                </a:solidFill>
                <a:latin typeface="Montserrat Extra-Bold"/>
              </a:rPr>
              <a:t>U-MULTIRANK</a:t>
            </a:r>
          </a:p>
        </p:txBody>
      </p:sp>
      <p:pic>
        <p:nvPicPr>
          <p:cNvPr id="21" name="Picture 20" descr="A picture containing text, accessory, vector graphics&#10;&#10;Description automatically generated">
            <a:extLst>
              <a:ext uri="{FF2B5EF4-FFF2-40B4-BE49-F238E27FC236}">
                <a16:creationId xmlns:a16="http://schemas.microsoft.com/office/drawing/2014/main" id="{01959029-1DF5-1B74-9209-21169E262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507" y="4134492"/>
            <a:ext cx="759284" cy="75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381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2022 World University Rankings - Compare Universities &amp; Colleges | U- Multirank">
            <a:extLst>
              <a:ext uri="{FF2B5EF4-FFF2-40B4-BE49-F238E27FC236}">
                <a16:creationId xmlns:a16="http://schemas.microsoft.com/office/drawing/2014/main" id="{78021FB4-7634-50D8-44E5-AF4EB80A1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896" y="322981"/>
            <a:ext cx="1471449" cy="135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22">
            <a:extLst>
              <a:ext uri="{FF2B5EF4-FFF2-40B4-BE49-F238E27FC236}">
                <a16:creationId xmlns:a16="http://schemas.microsoft.com/office/drawing/2014/main" id="{230A2CF4-2651-88CC-F9D9-A2E3D7D65DB3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414BA4"/>
                </a:solidFill>
                <a:latin typeface="Montserrat"/>
              </a:rPr>
              <a:pPr/>
              <a:t>29</a:t>
            </a:fld>
            <a:endParaRPr lang="en-US" sz="1400" spc="-33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15" name="TextBox 17">
            <a:extLst>
              <a:ext uri="{FF2B5EF4-FFF2-40B4-BE49-F238E27FC236}">
                <a16:creationId xmlns:a16="http://schemas.microsoft.com/office/drawing/2014/main" id="{9EF244BD-B0C2-E745-8852-B70886A7910D}"/>
              </a:ext>
            </a:extLst>
          </p:cNvPr>
          <p:cNvSpPr txBox="1"/>
          <p:nvPr/>
        </p:nvSpPr>
        <p:spPr>
          <a:xfrm>
            <a:off x="11298959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414BA4"/>
                </a:solidFill>
                <a:latin typeface="Montserrat"/>
              </a:rPr>
              <a:t>Page</a:t>
            </a:r>
            <a:endParaRPr lang="en-US" sz="1400">
              <a:solidFill>
                <a:srgbClr val="414BA4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6E48F8-BBAD-2155-81A5-EB87C0F0AA34}"/>
              </a:ext>
            </a:extLst>
          </p:cNvPr>
          <p:cNvSpPr txBox="1"/>
          <p:nvPr/>
        </p:nvSpPr>
        <p:spPr>
          <a:xfrm>
            <a:off x="11298959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414BA4"/>
                </a:solidFill>
                <a:latin typeface="Montserrat"/>
              </a:rPr>
              <a:t>Page</a:t>
            </a:r>
            <a:endParaRPr lang="en-US" sz="1400">
              <a:solidFill>
                <a:srgbClr val="414BA4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483C02C-7503-09A8-6882-69EE5465297C}"/>
              </a:ext>
            </a:extLst>
          </p:cNvPr>
          <p:cNvGrpSpPr/>
          <p:nvPr/>
        </p:nvGrpSpPr>
        <p:grpSpPr>
          <a:xfrm>
            <a:off x="506458" y="389738"/>
            <a:ext cx="1360505" cy="1366603"/>
            <a:chOff x="506458" y="389738"/>
            <a:chExt cx="6321665" cy="6350000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47C9F5CC-9A0D-2348-8A13-FB20A51AF0CA}"/>
                </a:ext>
              </a:extLst>
            </p:cNvPr>
            <p:cNvSpPr/>
            <p:nvPr/>
          </p:nvSpPr>
          <p:spPr>
            <a:xfrm>
              <a:off x="506458" y="389738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9" name="TextBox 12">
            <a:extLst>
              <a:ext uri="{FF2B5EF4-FFF2-40B4-BE49-F238E27FC236}">
                <a16:creationId xmlns:a16="http://schemas.microsoft.com/office/drawing/2014/main" id="{211C6A80-992A-5505-0AB6-FA0B70FACA13}"/>
              </a:ext>
            </a:extLst>
          </p:cNvPr>
          <p:cNvSpPr txBox="1"/>
          <p:nvPr/>
        </p:nvSpPr>
        <p:spPr>
          <a:xfrm>
            <a:off x="954982" y="773771"/>
            <a:ext cx="9459328" cy="7367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11"/>
              </a:lnSpc>
            </a:pPr>
            <a:r>
              <a:rPr lang="en-US" sz="5400" b="1" spc="-127">
                <a:solidFill>
                  <a:srgbClr val="EEB92F"/>
                </a:solidFill>
                <a:latin typeface="Athiti"/>
                <a:cs typeface="Athiti"/>
              </a:rPr>
              <a:t>HEI </a:t>
            </a:r>
            <a:r>
              <a:rPr lang="en-US" sz="5400" b="1" spc="-127">
                <a:solidFill>
                  <a:srgbClr val="414BA4"/>
                </a:solidFill>
                <a:latin typeface="Athiti"/>
                <a:cs typeface="Athiti"/>
              </a:rPr>
              <a:t>U-</a:t>
            </a:r>
            <a:r>
              <a:rPr lang="en-US" sz="5400" b="1" spc="-127" err="1">
                <a:solidFill>
                  <a:srgbClr val="414BA4"/>
                </a:solidFill>
                <a:latin typeface="Athiti"/>
                <a:cs typeface="Athiti"/>
              </a:rPr>
              <a:t>Multirank</a:t>
            </a:r>
            <a:endParaRPr lang="th-TH" sz="5400" b="1" spc="-127" err="1">
              <a:solidFill>
                <a:srgbClr val="414BA4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2" name="TextBox 15">
            <a:extLst>
              <a:ext uri="{FF2B5EF4-FFF2-40B4-BE49-F238E27FC236}">
                <a16:creationId xmlns:a16="http://schemas.microsoft.com/office/drawing/2014/main" id="{10618F66-0D63-815D-4E12-AC223C71CC62}"/>
              </a:ext>
            </a:extLst>
          </p:cNvPr>
          <p:cNvSpPr txBox="1"/>
          <p:nvPr/>
        </p:nvSpPr>
        <p:spPr>
          <a:xfrm>
            <a:off x="1057723" y="2154652"/>
            <a:ext cx="10160980" cy="41165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th-TH" sz="2000">
                <a:solidFill>
                  <a:srgbClr val="414BA4"/>
                </a:solidFill>
                <a:latin typeface="Athiti"/>
                <a:cs typeface="Athiti"/>
              </a:rPr>
              <a:t>  </a:t>
            </a:r>
            <a:r>
              <a:rPr lang="en-US" sz="2000">
                <a:solidFill>
                  <a:srgbClr val="414BA4"/>
                </a:solidFill>
                <a:latin typeface="Athiti"/>
                <a:cs typeface="Athiti"/>
              </a:rPr>
              <a:t>	</a:t>
            </a:r>
            <a:r>
              <a:rPr lang="th-TH" sz="2000">
                <a:solidFill>
                  <a:srgbClr val="414BA4"/>
                </a:solidFill>
                <a:latin typeface="Athiti"/>
                <a:cs typeface="Athiti"/>
              </a:rPr>
              <a:t>การเก็บรวบรวมข้อมูลจากเว็บไซต์ </a:t>
            </a:r>
            <a:r>
              <a:rPr lang="en-US" sz="2000">
                <a:solidFill>
                  <a:srgbClr val="414BA4"/>
                </a:solidFill>
                <a:latin typeface="Athiti"/>
                <a:cs typeface="Athit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U-</a:t>
            </a:r>
            <a:r>
              <a:rPr lang="en-US" sz="2000" err="1">
                <a:solidFill>
                  <a:srgbClr val="414BA4"/>
                </a:solidFill>
                <a:latin typeface="Athiti"/>
                <a:cs typeface="Athit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Multirank</a:t>
            </a:r>
            <a:r>
              <a:rPr lang="en-US" sz="2000">
                <a:solidFill>
                  <a:srgbClr val="414BA4"/>
                </a:solidFill>
                <a:latin typeface="Athiti"/>
                <a:cs typeface="Athiti"/>
              </a:rPr>
              <a:t> </a:t>
            </a:r>
            <a:r>
              <a:rPr lang="th-TH" sz="2000">
                <a:solidFill>
                  <a:srgbClr val="414BA4"/>
                </a:solidFill>
                <a:latin typeface="Athiti"/>
                <a:cs typeface="Athiti"/>
              </a:rPr>
              <a:t>ในหัวข้อต่างๆ เพื่อนำมาใช้งานโดยมีข้อมูล ดังนี้</a:t>
            </a:r>
            <a:r>
              <a:rPr lang="en-US" sz="2000">
                <a:solidFill>
                  <a:srgbClr val="414BA4"/>
                </a:solidFill>
                <a:latin typeface="Athiti"/>
                <a:cs typeface="Athiti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2000">
                <a:solidFill>
                  <a:srgbClr val="414BA4"/>
                </a:solidFill>
                <a:latin typeface="Athiti"/>
                <a:cs typeface="Athiti"/>
              </a:rPr>
              <a:t>การจัดอันดับของมหาวิทยาลัย ตามประเภทการจัดอันดับ ในแต่ละปีการศึกษา</a:t>
            </a:r>
            <a:r>
              <a:rPr lang="en-US" sz="2000">
                <a:solidFill>
                  <a:srgbClr val="414BA4"/>
                </a:solidFill>
                <a:latin typeface="Athiti"/>
                <a:cs typeface="Athiti"/>
              </a:rPr>
              <a:t> (UM_RANK)</a:t>
            </a:r>
            <a:endParaRPr lang="th-TH" sz="2000">
              <a:solidFill>
                <a:srgbClr val="414BA4"/>
              </a:solidFill>
              <a:latin typeface="Athiti"/>
              <a:cs typeface="Athiti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2000">
                <a:solidFill>
                  <a:srgbClr val="414BA4"/>
                </a:solidFill>
                <a:latin typeface="Athiti"/>
                <a:cs typeface="Athiti"/>
              </a:rPr>
              <a:t>รายชื่อของมหาวิทยาลัยที่ถูกจัดอันดับบนเว็บไซต์ </a:t>
            </a:r>
            <a:r>
              <a:rPr lang="en-US" sz="2000">
                <a:solidFill>
                  <a:srgbClr val="414BA4"/>
                </a:solidFill>
                <a:latin typeface="Athiti"/>
                <a:cs typeface="Athiti"/>
              </a:rPr>
              <a:t>U-</a:t>
            </a:r>
            <a:r>
              <a:rPr lang="en-US" sz="2000" err="1">
                <a:solidFill>
                  <a:srgbClr val="414BA4"/>
                </a:solidFill>
                <a:latin typeface="Athiti"/>
                <a:cs typeface="Athiti"/>
              </a:rPr>
              <a:t>Multirank</a:t>
            </a:r>
            <a:r>
              <a:rPr lang="en-US" sz="2000">
                <a:solidFill>
                  <a:srgbClr val="414BA4"/>
                </a:solidFill>
                <a:latin typeface="Athiti"/>
                <a:cs typeface="Athiti"/>
              </a:rPr>
              <a:t> (UM_UNIVERSITY)</a:t>
            </a:r>
            <a:endParaRPr lang="th-TH" sz="2000">
              <a:solidFill>
                <a:srgbClr val="414BA4"/>
              </a:solidFill>
              <a:latin typeface="Athiti"/>
              <a:cs typeface="Athiti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2000">
                <a:solidFill>
                  <a:srgbClr val="414BA4"/>
                </a:solidFill>
                <a:latin typeface="Athiti"/>
                <a:cs typeface="Athiti"/>
              </a:rPr>
              <a:t>รายชื่อคณะทั้งหมดของมหาวิทยาลัยที่ถูกจัดอันดับบนเว็บไซต์ </a:t>
            </a:r>
            <a:r>
              <a:rPr lang="en-US" sz="2000">
                <a:solidFill>
                  <a:srgbClr val="414BA4"/>
                </a:solidFill>
                <a:latin typeface="Athiti"/>
                <a:cs typeface="Athiti"/>
              </a:rPr>
              <a:t>U-</a:t>
            </a:r>
            <a:r>
              <a:rPr lang="en-US" sz="2000" err="1">
                <a:solidFill>
                  <a:srgbClr val="414BA4"/>
                </a:solidFill>
                <a:latin typeface="Athiti"/>
                <a:cs typeface="Athiti"/>
              </a:rPr>
              <a:t>Multirank</a:t>
            </a:r>
            <a:r>
              <a:rPr lang="th-TH" sz="2000">
                <a:solidFill>
                  <a:srgbClr val="414BA4"/>
                </a:solidFill>
                <a:latin typeface="Athiti"/>
                <a:cs typeface="Athiti"/>
              </a:rPr>
              <a:t> </a:t>
            </a:r>
            <a:r>
              <a:rPr lang="en-US" sz="2000">
                <a:solidFill>
                  <a:srgbClr val="414BA4"/>
                </a:solidFill>
                <a:latin typeface="Athiti"/>
                <a:cs typeface="Athiti"/>
              </a:rPr>
              <a:t>(UM_SUBJECT)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2000">
                <a:solidFill>
                  <a:srgbClr val="414BA4"/>
                </a:solidFill>
                <a:latin typeface="Athiti"/>
                <a:cs typeface="Athiti"/>
              </a:rPr>
              <a:t>รายชื่อสาขาวิชาทั้งหมดของมหาวิทยาลัยที่ถูกจัดอันดับบนเว็บไซต์ </a:t>
            </a:r>
            <a:r>
              <a:rPr lang="en-US" sz="2000">
                <a:solidFill>
                  <a:srgbClr val="414BA4"/>
                </a:solidFill>
                <a:latin typeface="Athiti"/>
                <a:cs typeface="Athiti"/>
              </a:rPr>
              <a:t>U-</a:t>
            </a:r>
            <a:r>
              <a:rPr lang="en-US" sz="2000" err="1">
                <a:solidFill>
                  <a:srgbClr val="414BA4"/>
                </a:solidFill>
                <a:latin typeface="Athiti"/>
                <a:cs typeface="Athiti"/>
              </a:rPr>
              <a:t>Multirank</a:t>
            </a:r>
            <a:r>
              <a:rPr lang="th-TH" sz="2000">
                <a:solidFill>
                  <a:srgbClr val="414BA4"/>
                </a:solidFill>
                <a:latin typeface="Athiti"/>
                <a:cs typeface="Athiti"/>
              </a:rPr>
              <a:t> </a:t>
            </a:r>
            <a:r>
              <a:rPr lang="en-US" sz="2000">
                <a:solidFill>
                  <a:srgbClr val="414BA4"/>
                </a:solidFill>
                <a:latin typeface="Athiti"/>
                <a:cs typeface="Athiti"/>
              </a:rPr>
              <a:t>(UM_MAJOR)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2000">
                <a:solidFill>
                  <a:srgbClr val="414BA4"/>
                </a:solidFill>
                <a:latin typeface="Athiti"/>
                <a:cs typeface="Athiti"/>
              </a:rPr>
              <a:t>ข้อมูลเกรดที่ถูกจัดอันดับบนเว็บไซต์ </a:t>
            </a:r>
            <a:r>
              <a:rPr lang="en-US" sz="2000">
                <a:solidFill>
                  <a:srgbClr val="414BA4"/>
                </a:solidFill>
                <a:latin typeface="Athiti"/>
                <a:cs typeface="Athiti"/>
              </a:rPr>
              <a:t>U-</a:t>
            </a:r>
            <a:r>
              <a:rPr lang="en-US" sz="2000" err="1">
                <a:solidFill>
                  <a:srgbClr val="414BA4"/>
                </a:solidFill>
                <a:latin typeface="Athiti"/>
                <a:cs typeface="Athiti"/>
              </a:rPr>
              <a:t>Multirank</a:t>
            </a:r>
            <a:r>
              <a:rPr lang="en-US" sz="2000">
                <a:solidFill>
                  <a:srgbClr val="414BA4"/>
                </a:solidFill>
                <a:latin typeface="Athiti"/>
                <a:cs typeface="Athiti"/>
              </a:rPr>
              <a:t> (UM_GRADE)</a:t>
            </a:r>
            <a:endParaRPr lang="th-TH" sz="2000">
              <a:solidFill>
                <a:srgbClr val="414BA4"/>
              </a:solidFill>
              <a:latin typeface="Athiti"/>
              <a:cs typeface="Athiti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2000">
                <a:solidFill>
                  <a:srgbClr val="414BA4"/>
                </a:solidFill>
                <a:latin typeface="Athiti"/>
                <a:cs typeface="Athiti"/>
              </a:rPr>
              <a:t>ข้อมูลตัวชี้วัดหลักที่ถูกจัดอันดับบนเว็บไซต์ </a:t>
            </a:r>
            <a:r>
              <a:rPr lang="en-US" sz="2000">
                <a:solidFill>
                  <a:srgbClr val="414BA4"/>
                </a:solidFill>
                <a:latin typeface="Athiti"/>
                <a:cs typeface="Athiti"/>
              </a:rPr>
              <a:t>U-</a:t>
            </a:r>
            <a:r>
              <a:rPr lang="en-US" sz="2000" err="1">
                <a:solidFill>
                  <a:srgbClr val="414BA4"/>
                </a:solidFill>
                <a:latin typeface="Athiti"/>
                <a:cs typeface="Athiti"/>
              </a:rPr>
              <a:t>Multirank</a:t>
            </a:r>
            <a:r>
              <a:rPr lang="en-US" sz="2000">
                <a:solidFill>
                  <a:srgbClr val="414BA4"/>
                </a:solidFill>
                <a:latin typeface="Athiti"/>
                <a:cs typeface="Athiti"/>
              </a:rPr>
              <a:t> (UM_INDICATOR)</a:t>
            </a:r>
            <a:endParaRPr lang="th-TH" sz="2000">
              <a:solidFill>
                <a:srgbClr val="414BA4"/>
              </a:solidFill>
              <a:latin typeface="Athiti"/>
              <a:cs typeface="Athiti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2000">
                <a:solidFill>
                  <a:srgbClr val="414BA4"/>
                </a:solidFill>
                <a:latin typeface="Athiti"/>
                <a:cs typeface="Athiti"/>
              </a:rPr>
              <a:t>ข้อมูลตัวชี้วัดย่อยที่ถูกจัดอันดับบนเว็บไซต์ </a:t>
            </a:r>
            <a:r>
              <a:rPr lang="en-US" sz="2000">
                <a:solidFill>
                  <a:srgbClr val="414BA4"/>
                </a:solidFill>
                <a:latin typeface="Athiti"/>
                <a:cs typeface="Athiti"/>
              </a:rPr>
              <a:t>U-</a:t>
            </a:r>
            <a:r>
              <a:rPr lang="en-US" sz="2000" err="1">
                <a:solidFill>
                  <a:srgbClr val="414BA4"/>
                </a:solidFill>
                <a:latin typeface="Athiti"/>
                <a:cs typeface="Athiti"/>
              </a:rPr>
              <a:t>Multirank</a:t>
            </a:r>
            <a:r>
              <a:rPr lang="th-TH" sz="2000">
                <a:solidFill>
                  <a:srgbClr val="414BA4"/>
                </a:solidFill>
                <a:latin typeface="Athiti"/>
                <a:cs typeface="Athiti"/>
              </a:rPr>
              <a:t> </a:t>
            </a:r>
            <a:r>
              <a:rPr lang="en-US" sz="2000">
                <a:solidFill>
                  <a:srgbClr val="414BA4"/>
                </a:solidFill>
                <a:latin typeface="Athiti"/>
                <a:cs typeface="Athiti"/>
              </a:rPr>
              <a:t>(UM_SUB_INDICATOR)</a:t>
            </a:r>
            <a:endParaRPr lang="th-TH" sz="2000">
              <a:solidFill>
                <a:srgbClr val="414BA4"/>
              </a:solidFill>
              <a:latin typeface="Athiti"/>
              <a:cs typeface="Athiti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>
              <a:solidFill>
                <a:srgbClr val="414BA4"/>
              </a:solidFill>
              <a:latin typeface="Athiti"/>
              <a:cs typeface="Athiti"/>
            </a:endParaRPr>
          </a:p>
        </p:txBody>
      </p:sp>
    </p:spTree>
    <p:extLst>
      <p:ext uri="{BB962C8B-B14F-4D97-AF65-F5344CB8AC3E}">
        <p14:creationId xmlns:p14="http://schemas.microsoft.com/office/powerpoint/2010/main" val="677058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l="14111" r="15820"/>
          <a:stretch/>
        </p:blipFill>
        <p:spPr>
          <a:xfrm rot="5400000">
            <a:off x="2666973" y="-2666970"/>
            <a:ext cx="6858000" cy="1219194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0" y="1"/>
            <a:ext cx="12192000" cy="6857700"/>
          </a:xfrm>
          <a:prstGeom prst="rect">
            <a:avLst/>
          </a:prstGeom>
          <a:solidFill>
            <a:srgbClr val="000000">
              <a:alpha val="48235"/>
            </a:srgbClr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8"/>
          <p:cNvSpPr/>
          <p:nvPr/>
        </p:nvSpPr>
        <p:spPr>
          <a:xfrm>
            <a:off x="28" y="178"/>
            <a:ext cx="12192000" cy="6857700"/>
          </a:xfrm>
          <a:prstGeom prst="rect">
            <a:avLst/>
          </a:prstGeom>
          <a:solidFill>
            <a:srgbClr val="000000">
              <a:alpha val="48235"/>
            </a:srgbClr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8"/>
          <p:cNvSpPr/>
          <p:nvPr/>
        </p:nvSpPr>
        <p:spPr>
          <a:xfrm>
            <a:off x="3490600" y="3228700"/>
            <a:ext cx="5174400" cy="876000"/>
          </a:xfrm>
          <a:prstGeom prst="rect">
            <a:avLst/>
          </a:prstGeom>
          <a:solidFill>
            <a:srgbClr val="F4681A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8"/>
          <p:cNvSpPr txBox="1">
            <a:spLocks noGrp="1"/>
          </p:cNvSpPr>
          <p:nvPr>
            <p:ph type="ctrTitle"/>
          </p:nvPr>
        </p:nvSpPr>
        <p:spPr>
          <a:xfrm>
            <a:off x="0" y="2343326"/>
            <a:ext cx="12192000" cy="168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4500"/>
            </a:pPr>
            <a:r>
              <a:rPr lang="en" sz="5467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FACGURE</a:t>
            </a:r>
            <a:r>
              <a:rPr lang="en" sz="5467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5467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4500"/>
            </a:pPr>
            <a:r>
              <a:rPr lang="en" sz="5467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we do </a:t>
            </a:r>
            <a:r>
              <a:rPr lang="en" sz="5467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5467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4" name="Google Shape;174;p28"/>
          <p:cNvCxnSpPr/>
          <p:nvPr/>
        </p:nvCxnSpPr>
        <p:spPr>
          <a:xfrm>
            <a:off x="6570551" y="6378900"/>
            <a:ext cx="56673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5" name="Google Shape;175;p28"/>
          <p:cNvCxnSpPr/>
          <p:nvPr/>
        </p:nvCxnSpPr>
        <p:spPr>
          <a:xfrm>
            <a:off x="13701" y="506475"/>
            <a:ext cx="2682900" cy="13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6" name="Google Shape;176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6575" y="6448273"/>
            <a:ext cx="1123551" cy="3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 txBox="1">
            <a:spLocks noGrp="1"/>
          </p:cNvSpPr>
          <p:nvPr>
            <p:ph type="sldNum" idx="12"/>
          </p:nvPr>
        </p:nvSpPr>
        <p:spPr>
          <a:xfrm>
            <a:off x="10355775" y="6406075"/>
            <a:ext cx="1539000" cy="391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buSzPts val="800"/>
            </a:pPr>
            <a:fld id="{00000000-1234-1234-1234-123412341234}" type="slidenum">
              <a:rPr lang="en" sz="1333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pPr>
                <a:buSzPts val="800"/>
              </a:pPr>
              <a:t>3</a:t>
            </a:fld>
            <a:endParaRPr sz="1333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8" name="Google Shape;178;p28"/>
          <p:cNvSpPr txBox="1"/>
          <p:nvPr/>
        </p:nvSpPr>
        <p:spPr>
          <a:xfrm>
            <a:off x="10355775" y="6430451"/>
            <a:ext cx="1233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r">
              <a:buClr>
                <a:srgbClr val="000000"/>
              </a:buClr>
              <a:buSzPts val="1400"/>
            </a:pPr>
            <a:r>
              <a:rPr lang="en" sz="1467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Page</a:t>
            </a:r>
            <a:endParaRPr sz="1467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9" name="Google Shape;179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39651" y="6257275"/>
            <a:ext cx="369300" cy="36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22">
            <a:extLst>
              <a:ext uri="{FF2B5EF4-FFF2-40B4-BE49-F238E27FC236}">
                <a16:creationId xmlns:a16="http://schemas.microsoft.com/office/drawing/2014/main" id="{EC655F6F-D71F-0999-0A35-197409F427C2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414BA4"/>
                </a:solidFill>
                <a:latin typeface="Montserrat"/>
              </a:rPr>
              <a:pPr/>
              <a:t>30</a:t>
            </a:fld>
            <a:endParaRPr lang="en-US" sz="1400" spc="-33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36" name="TextBox 17">
            <a:extLst>
              <a:ext uri="{FF2B5EF4-FFF2-40B4-BE49-F238E27FC236}">
                <a16:creationId xmlns:a16="http://schemas.microsoft.com/office/drawing/2014/main" id="{FD7E8194-2D75-90DB-23C0-4FE0BB8E62A1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414BA4"/>
                </a:solidFill>
                <a:latin typeface="Montserrat"/>
              </a:rPr>
              <a:t>Page</a:t>
            </a:r>
            <a:endParaRPr lang="en-US" sz="1400">
              <a:solidFill>
                <a:srgbClr val="414BA4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E2ED795-E8EE-CAB6-30BF-6F44BE48C6F4}"/>
              </a:ext>
            </a:extLst>
          </p:cNvPr>
          <p:cNvGrpSpPr/>
          <p:nvPr/>
        </p:nvGrpSpPr>
        <p:grpSpPr>
          <a:xfrm>
            <a:off x="506458" y="389738"/>
            <a:ext cx="12217893" cy="1366603"/>
            <a:chOff x="506458" y="389738"/>
            <a:chExt cx="12217893" cy="1366603"/>
          </a:xfrm>
        </p:grpSpPr>
        <p:grpSp>
          <p:nvGrpSpPr>
            <p:cNvPr id="27" name="Group 4">
              <a:extLst>
                <a:ext uri="{FF2B5EF4-FFF2-40B4-BE49-F238E27FC236}">
                  <a16:creationId xmlns:a16="http://schemas.microsoft.com/office/drawing/2014/main" id="{A4FB22F2-8A81-219F-AB28-9ED8CED68699}"/>
                </a:ext>
              </a:extLst>
            </p:cNvPr>
            <p:cNvGrpSpPr/>
            <p:nvPr/>
          </p:nvGrpSpPr>
          <p:grpSpPr>
            <a:xfrm>
              <a:off x="506458" y="389738"/>
              <a:ext cx="1360505" cy="1366603"/>
              <a:chOff x="14167" y="0"/>
              <a:chExt cx="6321665" cy="6350000"/>
            </a:xfrm>
          </p:grpSpPr>
          <p:sp>
            <p:nvSpPr>
              <p:cNvPr id="38" name="Freeform 5">
                <a:extLst>
                  <a:ext uri="{FF2B5EF4-FFF2-40B4-BE49-F238E27FC236}">
                    <a16:creationId xmlns:a16="http://schemas.microsoft.com/office/drawing/2014/main" id="{9398A8DA-AC42-DB59-D562-01C74880DD67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</p:spPr>
          </p:sp>
        </p:grp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520AA86E-40AA-C4BA-BDA6-C289FA875876}"/>
                </a:ext>
              </a:extLst>
            </p:cNvPr>
            <p:cNvSpPr txBox="1"/>
            <p:nvPr/>
          </p:nvSpPr>
          <p:spPr>
            <a:xfrm>
              <a:off x="1080324" y="823574"/>
              <a:ext cx="11644027" cy="6809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998"/>
                </a:lnSpc>
                <a:spcBef>
                  <a:spcPct val="0"/>
                </a:spcBef>
              </a:pPr>
              <a:r>
                <a:rPr lang="en-US" sz="5200" b="1">
                  <a:solidFill>
                    <a:srgbClr val="414BA4"/>
                  </a:solidFill>
                  <a:latin typeface="Athiti"/>
                  <a:cs typeface="Athiti"/>
                </a:rPr>
                <a:t>Workflow: U_MULTIRANK</a:t>
              </a:r>
            </a:p>
          </p:txBody>
        </p:sp>
      </p:grp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81513D3-1814-B0A4-1B3B-434612014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183" y="1956419"/>
            <a:ext cx="9193696" cy="447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90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22">
            <a:extLst>
              <a:ext uri="{FF2B5EF4-FFF2-40B4-BE49-F238E27FC236}">
                <a16:creationId xmlns:a16="http://schemas.microsoft.com/office/drawing/2014/main" id="{EC655F6F-D71F-0999-0A35-197409F427C2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414BA4"/>
                </a:solidFill>
                <a:latin typeface="Montserrat"/>
              </a:rPr>
              <a:pPr/>
              <a:t>31</a:t>
            </a:fld>
            <a:endParaRPr lang="en-US" sz="1400" spc="-33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36" name="TextBox 17">
            <a:extLst>
              <a:ext uri="{FF2B5EF4-FFF2-40B4-BE49-F238E27FC236}">
                <a16:creationId xmlns:a16="http://schemas.microsoft.com/office/drawing/2014/main" id="{FD7E8194-2D75-90DB-23C0-4FE0BB8E62A1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414BA4"/>
                </a:solidFill>
                <a:latin typeface="Montserrat"/>
              </a:rPr>
              <a:t>Page</a:t>
            </a:r>
            <a:endParaRPr lang="en-US" sz="1400">
              <a:solidFill>
                <a:srgbClr val="414BA4"/>
              </a:solidFill>
            </a:endParaRPr>
          </a:p>
        </p:txBody>
      </p:sp>
      <p:sp>
        <p:nvSpPr>
          <p:cNvPr id="10" name="TextBox 17">
            <a:extLst>
              <a:ext uri="{FF2B5EF4-FFF2-40B4-BE49-F238E27FC236}">
                <a16:creationId xmlns:a16="http://schemas.microsoft.com/office/drawing/2014/main" id="{4E19F801-6FB6-C4D2-D252-666C050676DA}"/>
              </a:ext>
            </a:extLst>
          </p:cNvPr>
          <p:cNvSpPr txBox="1"/>
          <p:nvPr/>
        </p:nvSpPr>
        <p:spPr>
          <a:xfrm>
            <a:off x="2480319" y="1673438"/>
            <a:ext cx="9318552" cy="4860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1700" spc="-34">
                <a:solidFill>
                  <a:srgbClr val="3944A1"/>
                </a:solidFill>
                <a:latin typeface="Athiti"/>
                <a:cs typeface="Athiti"/>
              </a:rPr>
              <a:t>Get </a:t>
            </a:r>
            <a:r>
              <a:rPr lang="en-US" sz="1700" spc="-34" err="1">
                <a:solidFill>
                  <a:srgbClr val="3944A1"/>
                </a:solidFill>
                <a:latin typeface="Athiti"/>
                <a:cs typeface="Athiti"/>
              </a:rPr>
              <a:t>Univeresity</a:t>
            </a:r>
            <a:r>
              <a:rPr lang="en-US" sz="1700" spc="-34">
                <a:solidFill>
                  <a:srgbClr val="3944A1"/>
                </a:solidFill>
                <a:latin typeface="Athiti"/>
                <a:cs typeface="Athiti"/>
              </a:rPr>
              <a:t>: </a:t>
            </a:r>
            <a:r>
              <a:rPr lang="en-US" sz="1700" spc="-34" err="1">
                <a:solidFill>
                  <a:srgbClr val="3944A1"/>
                </a:solidFill>
                <a:latin typeface="Athiti"/>
                <a:cs typeface="Athiti"/>
              </a:rPr>
              <a:t>นำเข้าข้อมูลมหาวิทยาลัย</a:t>
            </a:r>
            <a:r>
              <a:rPr lang="en-US" sz="1700" spc="-34">
                <a:solidFill>
                  <a:srgbClr val="3944A1"/>
                </a:solidFill>
                <a:latin typeface="Athiti"/>
                <a:cs typeface="Athiti"/>
              </a:rPr>
              <a:t> </a:t>
            </a:r>
            <a:r>
              <a:rPr lang="th-TH" sz="1700" spc="-34">
                <a:solidFill>
                  <a:srgbClr val="3944A1"/>
                </a:solidFill>
                <a:latin typeface="Athiti"/>
                <a:cs typeface="Athiti"/>
              </a:rPr>
              <a:t>จาก </a:t>
            </a:r>
            <a:r>
              <a:rPr lang="en-US" sz="1700" spc="-34">
                <a:solidFill>
                  <a:srgbClr val="3944A1"/>
                </a:solidFill>
                <a:latin typeface="Athiti"/>
                <a:cs typeface="Athiti"/>
              </a:rPr>
              <a:t>Link:</a:t>
            </a:r>
            <a:r>
              <a:rPr lang="en-US" sz="1700" u="sng" spc="-34">
                <a:solidFill>
                  <a:srgbClr val="C00000"/>
                </a:solidFill>
                <a:latin typeface="Athiti"/>
                <a:cs typeface="Athiti"/>
              </a:rPr>
              <a:t> </a:t>
            </a:r>
            <a:r>
              <a:rPr lang="en" sz="1700" u="sng" spc="-34">
                <a:solidFill>
                  <a:srgbClr val="C00000"/>
                </a:solidFill>
                <a:latin typeface="Athiti"/>
                <a:cs typeface="Athit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https://www.umultirank.org/json/exploreUniFinder.json</a:t>
            </a:r>
            <a:endParaRPr lang="en-US" sz="1700" u="sng" spc="-34">
              <a:solidFill>
                <a:srgbClr val="C00000"/>
              </a:solidFill>
              <a:latin typeface="Athiti"/>
              <a:cs typeface="Athiti"/>
            </a:endParaRPr>
          </a:p>
          <a:p>
            <a:pPr>
              <a:lnSpc>
                <a:spcPts val="1667"/>
              </a:lnSpc>
            </a:pPr>
            <a:endParaRPr lang="en-US" sz="1701" u="sng" spc="-34">
              <a:solidFill>
                <a:srgbClr val="C00000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67DD37D-191C-F81E-C6AA-C6080948DCC4}"/>
              </a:ext>
            </a:extLst>
          </p:cNvPr>
          <p:cNvGrpSpPr/>
          <p:nvPr/>
        </p:nvGrpSpPr>
        <p:grpSpPr>
          <a:xfrm>
            <a:off x="1875987" y="1579645"/>
            <a:ext cx="525628" cy="460562"/>
            <a:chOff x="1875987" y="1579645"/>
            <a:chExt cx="525628" cy="460562"/>
          </a:xfrm>
        </p:grpSpPr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800CF1B1-0D67-889F-ACF1-AD89E8A6E8A1}"/>
                </a:ext>
              </a:extLst>
            </p:cNvPr>
            <p:cNvGrpSpPr/>
            <p:nvPr/>
          </p:nvGrpSpPr>
          <p:grpSpPr>
            <a:xfrm>
              <a:off x="1875987" y="1579645"/>
              <a:ext cx="458507" cy="460562"/>
              <a:chOff x="14167" y="0"/>
              <a:chExt cx="6321665" cy="6350000"/>
            </a:xfrm>
          </p:grpSpPr>
          <p:sp>
            <p:nvSpPr>
              <p:cNvPr id="18" name="Freeform 7">
                <a:extLst>
                  <a:ext uri="{FF2B5EF4-FFF2-40B4-BE49-F238E27FC236}">
                    <a16:creationId xmlns:a16="http://schemas.microsoft.com/office/drawing/2014/main" id="{07930FBB-476E-B9FC-0466-5A632C1AED65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B92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50C4CB-2E51-4D09-49D5-2B53335FEF70}"/>
                </a:ext>
              </a:extLst>
            </p:cNvPr>
            <p:cNvSpPr txBox="1"/>
            <p:nvPr/>
          </p:nvSpPr>
          <p:spPr>
            <a:xfrm>
              <a:off x="1963870" y="1638251"/>
              <a:ext cx="437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3944A1"/>
                  </a:solidFill>
                </a:rPr>
                <a:t>1</a:t>
              </a:r>
            </a:p>
          </p:txBody>
        </p:sp>
      </p:grpSp>
      <p:pic>
        <p:nvPicPr>
          <p:cNvPr id="25" name="Picture 5">
            <a:extLst>
              <a:ext uri="{FF2B5EF4-FFF2-40B4-BE49-F238E27FC236}">
                <a16:creationId xmlns:a16="http://schemas.microsoft.com/office/drawing/2014/main" id="{93FDE8A3-9FDD-7B82-5246-F0EBB0DBB4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7293" y="2049863"/>
            <a:ext cx="4738381" cy="4579472"/>
          </a:xfrm>
          <a:prstGeom prst="rect">
            <a:avLst/>
          </a:prstGeom>
          <a:effectLst/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1C16E01F-0AFA-1C18-2C04-0A6EC2FDCC49}"/>
              </a:ext>
            </a:extLst>
          </p:cNvPr>
          <p:cNvGrpSpPr/>
          <p:nvPr/>
        </p:nvGrpSpPr>
        <p:grpSpPr>
          <a:xfrm>
            <a:off x="506458" y="389738"/>
            <a:ext cx="12195806" cy="1366603"/>
            <a:chOff x="506458" y="389738"/>
            <a:chExt cx="12195806" cy="1366603"/>
          </a:xfrm>
        </p:grpSpPr>
        <p:grpSp>
          <p:nvGrpSpPr>
            <p:cNvPr id="44" name="Group 4">
              <a:extLst>
                <a:ext uri="{FF2B5EF4-FFF2-40B4-BE49-F238E27FC236}">
                  <a16:creationId xmlns:a16="http://schemas.microsoft.com/office/drawing/2014/main" id="{28A1E48A-65E6-B6FF-5673-76729CBB2B99}"/>
                </a:ext>
              </a:extLst>
            </p:cNvPr>
            <p:cNvGrpSpPr/>
            <p:nvPr/>
          </p:nvGrpSpPr>
          <p:grpSpPr>
            <a:xfrm>
              <a:off x="506458" y="389738"/>
              <a:ext cx="1360505" cy="1366603"/>
              <a:chOff x="14167" y="0"/>
              <a:chExt cx="6321665" cy="6350000"/>
            </a:xfrm>
          </p:grpSpPr>
          <p:sp>
            <p:nvSpPr>
              <p:cNvPr id="46" name="Freeform 5">
                <a:extLst>
                  <a:ext uri="{FF2B5EF4-FFF2-40B4-BE49-F238E27FC236}">
                    <a16:creationId xmlns:a16="http://schemas.microsoft.com/office/drawing/2014/main" id="{69491E6D-DB46-4717-902E-94EB49AA0B5B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</p:spPr>
          </p:sp>
        </p:grpSp>
        <p:sp>
          <p:nvSpPr>
            <p:cNvPr id="45" name="TextBox 14">
              <a:extLst>
                <a:ext uri="{FF2B5EF4-FFF2-40B4-BE49-F238E27FC236}">
                  <a16:creationId xmlns:a16="http://schemas.microsoft.com/office/drawing/2014/main" id="{EA943231-A8A5-982F-A365-4791DF5E4235}"/>
                </a:ext>
              </a:extLst>
            </p:cNvPr>
            <p:cNvSpPr txBox="1"/>
            <p:nvPr/>
          </p:nvSpPr>
          <p:spPr>
            <a:xfrm>
              <a:off x="1058237" y="790444"/>
              <a:ext cx="11644027" cy="6809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998"/>
                </a:lnSpc>
                <a:spcBef>
                  <a:spcPct val="0"/>
                </a:spcBef>
              </a:pPr>
              <a:r>
                <a:rPr lang="en-US" sz="5200" b="1">
                  <a:solidFill>
                    <a:srgbClr val="414BA4"/>
                  </a:solidFill>
                  <a:latin typeface="Athiti"/>
                  <a:cs typeface="Athiti"/>
                </a:rPr>
                <a:t>DAG: U_MULTIRANK</a:t>
              </a:r>
            </a:p>
          </p:txBody>
        </p:sp>
      </p:grpSp>
      <p:sp>
        <p:nvSpPr>
          <p:cNvPr id="43" name="TextBox 14">
            <a:extLst>
              <a:ext uri="{FF2B5EF4-FFF2-40B4-BE49-F238E27FC236}">
                <a16:creationId xmlns:a16="http://schemas.microsoft.com/office/drawing/2014/main" id="{D853A77B-5727-59F2-4138-75344B0503C9}"/>
              </a:ext>
            </a:extLst>
          </p:cNvPr>
          <p:cNvSpPr txBox="1"/>
          <p:nvPr/>
        </p:nvSpPr>
        <p:spPr>
          <a:xfrm>
            <a:off x="6880250" y="946256"/>
            <a:ext cx="141975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2400">
                <a:solidFill>
                  <a:srgbClr val="414BA4"/>
                </a:solidFill>
                <a:latin typeface="Athiti"/>
                <a:cs typeface="Athiti"/>
              </a:rPr>
              <a:t>(1/4)</a:t>
            </a:r>
          </a:p>
        </p:txBody>
      </p:sp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65E128E6-2C27-40C6-75B8-92DF82B97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58" y="2851277"/>
            <a:ext cx="4576418" cy="27339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7258CC6F-4EA7-5DF7-6FAF-82912B9F43D1}"/>
              </a:ext>
            </a:extLst>
          </p:cNvPr>
          <p:cNvSpPr/>
          <p:nvPr/>
        </p:nvSpPr>
        <p:spPr>
          <a:xfrm>
            <a:off x="5248450" y="4030830"/>
            <a:ext cx="762594" cy="37480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270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22">
            <a:extLst>
              <a:ext uri="{FF2B5EF4-FFF2-40B4-BE49-F238E27FC236}">
                <a16:creationId xmlns:a16="http://schemas.microsoft.com/office/drawing/2014/main" id="{EC655F6F-D71F-0999-0A35-197409F427C2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414BA4"/>
                </a:solidFill>
                <a:latin typeface="Montserrat"/>
              </a:rPr>
              <a:pPr/>
              <a:t>32</a:t>
            </a:fld>
            <a:endParaRPr lang="en-US" sz="1400" spc="-33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36" name="TextBox 17">
            <a:extLst>
              <a:ext uri="{FF2B5EF4-FFF2-40B4-BE49-F238E27FC236}">
                <a16:creationId xmlns:a16="http://schemas.microsoft.com/office/drawing/2014/main" id="{FD7E8194-2D75-90DB-23C0-4FE0BB8E62A1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414BA4"/>
                </a:solidFill>
                <a:latin typeface="Montserrat"/>
              </a:rPr>
              <a:t>Page</a:t>
            </a:r>
            <a:endParaRPr lang="en-US" sz="1400">
              <a:solidFill>
                <a:srgbClr val="414BA4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355BD8-608D-7E6B-1E48-03923BC7482A}"/>
              </a:ext>
            </a:extLst>
          </p:cNvPr>
          <p:cNvGrpSpPr/>
          <p:nvPr/>
        </p:nvGrpSpPr>
        <p:grpSpPr>
          <a:xfrm>
            <a:off x="1875987" y="1579645"/>
            <a:ext cx="525628" cy="460562"/>
            <a:chOff x="1875987" y="1579645"/>
            <a:chExt cx="525628" cy="460562"/>
          </a:xfrm>
        </p:grpSpPr>
        <p:grpSp>
          <p:nvGrpSpPr>
            <p:cNvPr id="3" name="Group 6">
              <a:extLst>
                <a:ext uri="{FF2B5EF4-FFF2-40B4-BE49-F238E27FC236}">
                  <a16:creationId xmlns:a16="http://schemas.microsoft.com/office/drawing/2014/main" id="{B5700771-3E3D-36E3-1312-F448AD1BA9CF}"/>
                </a:ext>
              </a:extLst>
            </p:cNvPr>
            <p:cNvGrpSpPr/>
            <p:nvPr/>
          </p:nvGrpSpPr>
          <p:grpSpPr>
            <a:xfrm>
              <a:off x="1875987" y="1579645"/>
              <a:ext cx="458507" cy="460562"/>
              <a:chOff x="14167" y="0"/>
              <a:chExt cx="6321665" cy="6350000"/>
            </a:xfrm>
          </p:grpSpPr>
          <p:sp>
            <p:nvSpPr>
              <p:cNvPr id="5" name="Freeform 7">
                <a:extLst>
                  <a:ext uri="{FF2B5EF4-FFF2-40B4-BE49-F238E27FC236}">
                    <a16:creationId xmlns:a16="http://schemas.microsoft.com/office/drawing/2014/main" id="{8D627D0E-7D7D-01DE-7771-827B6E19F763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B92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F41459A-0BD2-D0A4-97A6-565CB5CCE7DF}"/>
                </a:ext>
              </a:extLst>
            </p:cNvPr>
            <p:cNvSpPr txBox="1"/>
            <p:nvPr/>
          </p:nvSpPr>
          <p:spPr>
            <a:xfrm>
              <a:off x="1963870" y="1638251"/>
              <a:ext cx="437745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>
                  <a:solidFill>
                    <a:srgbClr val="3944A1"/>
                  </a:solidFill>
                  <a:cs typeface="Calibri"/>
                </a:rPr>
                <a:t>2</a:t>
              </a:r>
            </a:p>
          </p:txBody>
        </p:sp>
      </p:grpSp>
      <p:sp>
        <p:nvSpPr>
          <p:cNvPr id="8" name="TextBox 17">
            <a:extLst>
              <a:ext uri="{FF2B5EF4-FFF2-40B4-BE49-F238E27FC236}">
                <a16:creationId xmlns:a16="http://schemas.microsoft.com/office/drawing/2014/main" id="{60E694D5-EE87-FB99-DACF-A071C53466B8}"/>
              </a:ext>
            </a:extLst>
          </p:cNvPr>
          <p:cNvSpPr txBox="1"/>
          <p:nvPr/>
        </p:nvSpPr>
        <p:spPr>
          <a:xfrm>
            <a:off x="2536564" y="1711877"/>
            <a:ext cx="9318552" cy="228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67"/>
              </a:lnSpc>
            </a:pPr>
            <a:r>
              <a:rPr lang="en-US" sz="1700" spc="-34">
                <a:solidFill>
                  <a:srgbClr val="3944A1"/>
                </a:solidFill>
                <a:latin typeface="Athiti"/>
                <a:cs typeface="Athiti"/>
              </a:rPr>
              <a:t>Get Indicator: </a:t>
            </a:r>
            <a:r>
              <a:rPr lang="en-US" sz="1700" spc="-34" err="1">
                <a:solidFill>
                  <a:srgbClr val="3944A1"/>
                </a:solidFill>
                <a:latin typeface="Athiti"/>
                <a:cs typeface="Athiti"/>
              </a:rPr>
              <a:t>นำเข้าข้อมูล</a:t>
            </a:r>
            <a:r>
              <a:rPr lang="en-US" sz="1700" spc="-34">
                <a:solidFill>
                  <a:srgbClr val="3944A1"/>
                </a:solidFill>
                <a:latin typeface="Athiti"/>
                <a:cs typeface="Athiti"/>
              </a:rPr>
              <a:t> </a:t>
            </a:r>
            <a:r>
              <a:rPr lang="en-US" sz="1700" spc="-34" err="1">
                <a:solidFill>
                  <a:srgbClr val="3944A1"/>
                </a:solidFill>
                <a:latin typeface="Athiti"/>
                <a:cs typeface="Athiti"/>
              </a:rPr>
              <a:t>ตัวชี้วัด</a:t>
            </a:r>
            <a:r>
              <a:rPr lang="en-US" sz="1700" spc="-34">
                <a:solidFill>
                  <a:srgbClr val="3944A1"/>
                </a:solidFill>
                <a:latin typeface="Athiti"/>
                <a:cs typeface="Athiti"/>
              </a:rPr>
              <a:t>, </a:t>
            </a:r>
            <a:r>
              <a:rPr lang="en-US" sz="1700" spc="-34" err="1">
                <a:solidFill>
                  <a:srgbClr val="3944A1"/>
                </a:solidFill>
                <a:latin typeface="Athiti"/>
                <a:cs typeface="Athiti"/>
              </a:rPr>
              <a:t>คะแนน</a:t>
            </a:r>
            <a:r>
              <a:rPr lang="en-US" sz="1700" spc="-34">
                <a:solidFill>
                  <a:srgbClr val="3944A1"/>
                </a:solidFill>
                <a:latin typeface="Athiti"/>
                <a:cs typeface="Athiti"/>
              </a:rPr>
              <a:t> </a:t>
            </a:r>
            <a:r>
              <a:rPr lang="en-US" sz="1700" spc="-34" err="1">
                <a:solidFill>
                  <a:srgbClr val="3944A1"/>
                </a:solidFill>
                <a:latin typeface="Athiti"/>
                <a:cs typeface="Athiti"/>
              </a:rPr>
              <a:t>และ</a:t>
            </a:r>
            <a:r>
              <a:rPr lang="en-US" sz="1700" spc="-34">
                <a:solidFill>
                  <a:srgbClr val="3944A1"/>
                </a:solidFill>
                <a:latin typeface="Athiti"/>
                <a:cs typeface="Athiti"/>
              </a:rPr>
              <a:t> ranking ของแต่ละมหาวิทยาลัย </a:t>
            </a:r>
            <a:endParaRPr lang="en-US" sz="1700" u="sng" spc="-34">
              <a:solidFill>
                <a:srgbClr val="C00000"/>
              </a:solidFill>
              <a:latin typeface="Athiti"/>
              <a:cs typeface="Athit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1E0E00-8177-F5C4-49FF-42F8131605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335"/>
          <a:stretch/>
        </p:blipFill>
        <p:spPr>
          <a:xfrm>
            <a:off x="5904409" y="2761543"/>
            <a:ext cx="5950707" cy="3077103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7A5C761-49F1-8F67-081D-AFE52478EC44}"/>
              </a:ext>
            </a:extLst>
          </p:cNvPr>
          <p:cNvGrpSpPr/>
          <p:nvPr/>
        </p:nvGrpSpPr>
        <p:grpSpPr>
          <a:xfrm>
            <a:off x="506458" y="389738"/>
            <a:ext cx="12195806" cy="1366603"/>
            <a:chOff x="506458" y="389738"/>
            <a:chExt cx="12195806" cy="1366603"/>
          </a:xfrm>
        </p:grpSpPr>
        <p:grpSp>
          <p:nvGrpSpPr>
            <p:cNvPr id="13" name="Group 4">
              <a:extLst>
                <a:ext uri="{FF2B5EF4-FFF2-40B4-BE49-F238E27FC236}">
                  <a16:creationId xmlns:a16="http://schemas.microsoft.com/office/drawing/2014/main" id="{62BCBD19-3186-3888-E5C0-51AEB1AC29DD}"/>
                </a:ext>
              </a:extLst>
            </p:cNvPr>
            <p:cNvGrpSpPr/>
            <p:nvPr/>
          </p:nvGrpSpPr>
          <p:grpSpPr>
            <a:xfrm>
              <a:off x="506458" y="389738"/>
              <a:ext cx="1360505" cy="1366603"/>
              <a:chOff x="14167" y="0"/>
              <a:chExt cx="6321665" cy="6350000"/>
            </a:xfrm>
          </p:grpSpPr>
          <p:sp>
            <p:nvSpPr>
              <p:cNvPr id="16" name="Freeform 5">
                <a:extLst>
                  <a:ext uri="{FF2B5EF4-FFF2-40B4-BE49-F238E27FC236}">
                    <a16:creationId xmlns:a16="http://schemas.microsoft.com/office/drawing/2014/main" id="{9F967D32-0825-7525-B344-3800BB06C920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</p:spPr>
          </p:sp>
        </p:grp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DCF24A1C-CF35-1E1B-8A6F-CD63A36CBD14}"/>
                </a:ext>
              </a:extLst>
            </p:cNvPr>
            <p:cNvSpPr txBox="1"/>
            <p:nvPr/>
          </p:nvSpPr>
          <p:spPr>
            <a:xfrm>
              <a:off x="1058237" y="790444"/>
              <a:ext cx="11644027" cy="6809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998"/>
                </a:lnSpc>
                <a:spcBef>
                  <a:spcPct val="0"/>
                </a:spcBef>
              </a:pPr>
              <a:r>
                <a:rPr lang="en-US" sz="5200" b="1">
                  <a:solidFill>
                    <a:srgbClr val="414BA4"/>
                  </a:solidFill>
                  <a:latin typeface="Athiti"/>
                  <a:cs typeface="Athiti"/>
                </a:rPr>
                <a:t>DAG: U_MULTIRANK</a:t>
              </a:r>
            </a:p>
          </p:txBody>
        </p:sp>
      </p:grpSp>
      <p:sp>
        <p:nvSpPr>
          <p:cNvPr id="24" name="TextBox 14">
            <a:extLst>
              <a:ext uri="{FF2B5EF4-FFF2-40B4-BE49-F238E27FC236}">
                <a16:creationId xmlns:a16="http://schemas.microsoft.com/office/drawing/2014/main" id="{5F758FF3-8747-51ED-BFDC-2C22D5188104}"/>
              </a:ext>
            </a:extLst>
          </p:cNvPr>
          <p:cNvSpPr txBox="1"/>
          <p:nvPr/>
        </p:nvSpPr>
        <p:spPr>
          <a:xfrm>
            <a:off x="6880250" y="946256"/>
            <a:ext cx="141975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2400">
                <a:solidFill>
                  <a:srgbClr val="414BA4"/>
                </a:solidFill>
                <a:latin typeface="Athiti"/>
                <a:cs typeface="Athiti"/>
              </a:rPr>
              <a:t>(2/4)</a:t>
            </a:r>
          </a:p>
        </p:txBody>
      </p:sp>
      <p:pic>
        <p:nvPicPr>
          <p:cNvPr id="2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788EEDF-2D44-5AE1-74EF-CBA4EDEAE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82" y="2623553"/>
            <a:ext cx="4846983" cy="3259121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A13BBB70-2CEA-232F-A618-B00C9BD30C7F}"/>
              </a:ext>
            </a:extLst>
          </p:cNvPr>
          <p:cNvSpPr/>
          <p:nvPr/>
        </p:nvSpPr>
        <p:spPr>
          <a:xfrm>
            <a:off x="5443614" y="4064338"/>
            <a:ext cx="395530" cy="37480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15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22">
            <a:extLst>
              <a:ext uri="{FF2B5EF4-FFF2-40B4-BE49-F238E27FC236}">
                <a16:creationId xmlns:a16="http://schemas.microsoft.com/office/drawing/2014/main" id="{EC655F6F-D71F-0999-0A35-197409F427C2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414BA4"/>
                </a:solidFill>
                <a:latin typeface="Montserrat"/>
              </a:rPr>
              <a:pPr/>
              <a:t>33</a:t>
            </a:fld>
            <a:endParaRPr lang="en-US" sz="1400" spc="-33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36" name="TextBox 17">
            <a:extLst>
              <a:ext uri="{FF2B5EF4-FFF2-40B4-BE49-F238E27FC236}">
                <a16:creationId xmlns:a16="http://schemas.microsoft.com/office/drawing/2014/main" id="{FD7E8194-2D75-90DB-23C0-4FE0BB8E62A1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414BA4"/>
                </a:solidFill>
                <a:latin typeface="Montserrat"/>
              </a:rPr>
              <a:t>Page</a:t>
            </a:r>
            <a:endParaRPr lang="en-US" sz="1400">
              <a:solidFill>
                <a:srgbClr val="414BA4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E2ED795-E8EE-CAB6-30BF-6F44BE48C6F4}"/>
              </a:ext>
            </a:extLst>
          </p:cNvPr>
          <p:cNvGrpSpPr/>
          <p:nvPr/>
        </p:nvGrpSpPr>
        <p:grpSpPr>
          <a:xfrm>
            <a:off x="506458" y="389738"/>
            <a:ext cx="12195806" cy="1366603"/>
            <a:chOff x="506458" y="389738"/>
            <a:chExt cx="12195806" cy="1366603"/>
          </a:xfrm>
        </p:grpSpPr>
        <p:grpSp>
          <p:nvGrpSpPr>
            <p:cNvPr id="27" name="Group 4">
              <a:extLst>
                <a:ext uri="{FF2B5EF4-FFF2-40B4-BE49-F238E27FC236}">
                  <a16:creationId xmlns:a16="http://schemas.microsoft.com/office/drawing/2014/main" id="{A4FB22F2-8A81-219F-AB28-9ED8CED68699}"/>
                </a:ext>
              </a:extLst>
            </p:cNvPr>
            <p:cNvGrpSpPr/>
            <p:nvPr/>
          </p:nvGrpSpPr>
          <p:grpSpPr>
            <a:xfrm>
              <a:off x="506458" y="389738"/>
              <a:ext cx="1360505" cy="1366603"/>
              <a:chOff x="14167" y="0"/>
              <a:chExt cx="6321665" cy="6350000"/>
            </a:xfrm>
          </p:grpSpPr>
          <p:sp>
            <p:nvSpPr>
              <p:cNvPr id="38" name="Freeform 5">
                <a:extLst>
                  <a:ext uri="{FF2B5EF4-FFF2-40B4-BE49-F238E27FC236}">
                    <a16:creationId xmlns:a16="http://schemas.microsoft.com/office/drawing/2014/main" id="{9398A8DA-AC42-DB59-D562-01C74880DD67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</p:spPr>
          </p:sp>
        </p:grp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520AA86E-40AA-C4BA-BDA6-C289FA875876}"/>
                </a:ext>
              </a:extLst>
            </p:cNvPr>
            <p:cNvSpPr txBox="1"/>
            <p:nvPr/>
          </p:nvSpPr>
          <p:spPr>
            <a:xfrm>
              <a:off x="1058237" y="790444"/>
              <a:ext cx="11644027" cy="6809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998"/>
                </a:lnSpc>
                <a:spcBef>
                  <a:spcPct val="0"/>
                </a:spcBef>
              </a:pPr>
              <a:r>
                <a:rPr lang="en-US" sz="5200" b="1">
                  <a:solidFill>
                    <a:srgbClr val="414BA4"/>
                  </a:solidFill>
                  <a:latin typeface="Athiti"/>
                  <a:cs typeface="Athiti"/>
                </a:rPr>
                <a:t>DAG: U_MULTIRANK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A8EBAE3-F742-5B9C-E4A3-02172508229A}"/>
              </a:ext>
            </a:extLst>
          </p:cNvPr>
          <p:cNvGrpSpPr/>
          <p:nvPr/>
        </p:nvGrpSpPr>
        <p:grpSpPr>
          <a:xfrm>
            <a:off x="1296615" y="1806356"/>
            <a:ext cx="525628" cy="460562"/>
            <a:chOff x="1296615" y="1806356"/>
            <a:chExt cx="525628" cy="46056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BEA721B-599F-CB1C-6B6B-49AA1594A365}"/>
                </a:ext>
              </a:extLst>
            </p:cNvPr>
            <p:cNvGrpSpPr/>
            <p:nvPr/>
          </p:nvGrpSpPr>
          <p:grpSpPr>
            <a:xfrm>
              <a:off x="1296615" y="1806356"/>
              <a:ext cx="458507" cy="460562"/>
              <a:chOff x="-7973924" y="3125779"/>
              <a:chExt cx="6321665" cy="6350000"/>
            </a:xfrm>
          </p:grpSpPr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8B5607CB-688D-3EC9-CCB3-DAE193C786D6}"/>
                  </a:ext>
                </a:extLst>
              </p:cNvPr>
              <p:cNvSpPr/>
              <p:nvPr/>
            </p:nvSpPr>
            <p:spPr>
              <a:xfrm>
                <a:off x="-7973924" y="3125779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B92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C95F186-3942-0B64-F718-0F122C14E34E}"/>
                </a:ext>
              </a:extLst>
            </p:cNvPr>
            <p:cNvSpPr txBox="1"/>
            <p:nvPr/>
          </p:nvSpPr>
          <p:spPr>
            <a:xfrm>
              <a:off x="1384498" y="1864962"/>
              <a:ext cx="437745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>
                  <a:solidFill>
                    <a:srgbClr val="3944A1"/>
                  </a:solidFill>
                  <a:cs typeface="Calibri"/>
                </a:rPr>
                <a:t>3</a:t>
              </a:r>
            </a:p>
          </p:txBody>
        </p:sp>
      </p:grpSp>
      <p:sp>
        <p:nvSpPr>
          <p:cNvPr id="14" name="TextBox 17">
            <a:extLst>
              <a:ext uri="{FF2B5EF4-FFF2-40B4-BE49-F238E27FC236}">
                <a16:creationId xmlns:a16="http://schemas.microsoft.com/office/drawing/2014/main" id="{E6881F23-3B23-40D0-AE9A-88384C962DC8}"/>
              </a:ext>
            </a:extLst>
          </p:cNvPr>
          <p:cNvSpPr txBox="1"/>
          <p:nvPr/>
        </p:nvSpPr>
        <p:spPr>
          <a:xfrm>
            <a:off x="1920869" y="1925993"/>
            <a:ext cx="11843856" cy="228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67"/>
              </a:lnSpc>
            </a:pPr>
            <a:r>
              <a:rPr lang="en-US" sz="1700" spc="-34">
                <a:solidFill>
                  <a:srgbClr val="3944A1"/>
                </a:solidFill>
                <a:latin typeface="Athiti"/>
                <a:cs typeface="Athiti"/>
              </a:rPr>
              <a:t>Insert University, Insert Indicators </a:t>
            </a:r>
            <a:r>
              <a:rPr lang="en-US" sz="1700" spc="-34" err="1">
                <a:solidFill>
                  <a:srgbClr val="3944A1"/>
                </a:solidFill>
                <a:latin typeface="Athiti"/>
                <a:cs typeface="Athiti"/>
              </a:rPr>
              <a:t>และ</a:t>
            </a:r>
            <a:r>
              <a:rPr lang="en-US" sz="1700" spc="-34">
                <a:solidFill>
                  <a:srgbClr val="3944A1"/>
                </a:solidFill>
                <a:latin typeface="Athiti"/>
                <a:cs typeface="Athiti"/>
              </a:rPr>
              <a:t> Insert Rank: </a:t>
            </a:r>
            <a:r>
              <a:rPr lang="en-US" sz="1700" spc="-34" err="1">
                <a:solidFill>
                  <a:srgbClr val="3944A1"/>
                </a:solidFill>
                <a:latin typeface="Athiti"/>
                <a:cs typeface="Athiti"/>
              </a:rPr>
              <a:t>นำข้อมูล</a:t>
            </a:r>
            <a:r>
              <a:rPr lang="en-US" sz="1700" spc="-34">
                <a:solidFill>
                  <a:srgbClr val="3944A1"/>
                </a:solidFill>
                <a:latin typeface="Athiti"/>
                <a:cs typeface="Athiti"/>
              </a:rPr>
              <a:t> </a:t>
            </a:r>
            <a:r>
              <a:rPr lang="en-US" sz="1700" spc="-34" err="1">
                <a:solidFill>
                  <a:srgbClr val="3944A1"/>
                </a:solidFill>
                <a:latin typeface="Athiti"/>
                <a:cs typeface="Athiti"/>
              </a:rPr>
              <a:t>มหาวิทยาลัย</a:t>
            </a:r>
            <a:r>
              <a:rPr lang="en-US" sz="1700" spc="-34">
                <a:solidFill>
                  <a:srgbClr val="3944A1"/>
                </a:solidFill>
                <a:latin typeface="Athiti"/>
                <a:cs typeface="Athiti"/>
              </a:rPr>
              <a:t> </a:t>
            </a:r>
            <a:r>
              <a:rPr lang="en-US" sz="1700" spc="-34" err="1">
                <a:solidFill>
                  <a:srgbClr val="3944A1"/>
                </a:solidFill>
                <a:latin typeface="Athiti"/>
                <a:cs typeface="Athiti"/>
              </a:rPr>
              <a:t>ตัวชี้วัด</a:t>
            </a:r>
            <a:r>
              <a:rPr lang="en-US" sz="1700" spc="-34">
                <a:solidFill>
                  <a:srgbClr val="3944A1"/>
                </a:solidFill>
                <a:latin typeface="Athiti"/>
                <a:cs typeface="Athiti"/>
              </a:rPr>
              <a:t>, </a:t>
            </a:r>
            <a:r>
              <a:rPr lang="en-US" sz="1700" spc="-34" err="1">
                <a:solidFill>
                  <a:srgbClr val="3944A1"/>
                </a:solidFill>
                <a:latin typeface="Athiti"/>
                <a:cs typeface="Athiti"/>
              </a:rPr>
              <a:t>คะแนน</a:t>
            </a:r>
            <a:r>
              <a:rPr lang="en-US" sz="1700" spc="-34">
                <a:solidFill>
                  <a:srgbClr val="3944A1"/>
                </a:solidFill>
                <a:latin typeface="Athiti"/>
                <a:cs typeface="Athiti"/>
              </a:rPr>
              <a:t> </a:t>
            </a:r>
            <a:r>
              <a:rPr lang="en-US" sz="1700" spc="-34" err="1">
                <a:solidFill>
                  <a:srgbClr val="3944A1"/>
                </a:solidFill>
                <a:latin typeface="Athiti"/>
                <a:cs typeface="Athiti"/>
              </a:rPr>
              <a:t>และ</a:t>
            </a:r>
            <a:r>
              <a:rPr lang="en-US" sz="1700" spc="-34">
                <a:solidFill>
                  <a:srgbClr val="3944A1"/>
                </a:solidFill>
                <a:latin typeface="Athiti"/>
                <a:cs typeface="Athiti"/>
              </a:rPr>
              <a:t> ranking </a:t>
            </a:r>
            <a:r>
              <a:rPr lang="en-US" sz="1700" spc="-34" err="1">
                <a:solidFill>
                  <a:srgbClr val="3944A1"/>
                </a:solidFill>
                <a:latin typeface="Athiti"/>
                <a:cs typeface="Athiti"/>
              </a:rPr>
              <a:t>ลง</a:t>
            </a:r>
            <a:r>
              <a:rPr lang="en-US" sz="1700" spc="-34">
                <a:solidFill>
                  <a:srgbClr val="3944A1"/>
                </a:solidFill>
                <a:latin typeface="Athiti"/>
                <a:cs typeface="Athiti"/>
              </a:rPr>
              <a:t> database</a:t>
            </a:r>
          </a:p>
        </p:txBody>
      </p:sp>
      <p:pic>
        <p:nvPicPr>
          <p:cNvPr id="16" name="Picture 7">
            <a:extLst>
              <a:ext uri="{FF2B5EF4-FFF2-40B4-BE49-F238E27FC236}">
                <a16:creationId xmlns:a16="http://schemas.microsoft.com/office/drawing/2014/main" id="{76C902A3-F37E-AE70-3907-06EDEDEB44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12660" y="2550461"/>
            <a:ext cx="6166677" cy="3921598"/>
          </a:xfrm>
          <a:prstGeom prst="rect">
            <a:avLst/>
          </a:prstGeom>
        </p:spPr>
      </p:pic>
      <p:sp>
        <p:nvSpPr>
          <p:cNvPr id="20" name="TextBox 14">
            <a:extLst>
              <a:ext uri="{FF2B5EF4-FFF2-40B4-BE49-F238E27FC236}">
                <a16:creationId xmlns:a16="http://schemas.microsoft.com/office/drawing/2014/main" id="{3499EF8D-F61C-74E0-1C67-1EAA3F6C01CA}"/>
              </a:ext>
            </a:extLst>
          </p:cNvPr>
          <p:cNvSpPr txBox="1"/>
          <p:nvPr/>
        </p:nvSpPr>
        <p:spPr>
          <a:xfrm>
            <a:off x="6880250" y="946256"/>
            <a:ext cx="141975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2400">
                <a:solidFill>
                  <a:srgbClr val="414BA4"/>
                </a:solidFill>
                <a:latin typeface="Athiti"/>
                <a:cs typeface="Athiti"/>
              </a:rPr>
              <a:t>(3/4)</a:t>
            </a:r>
          </a:p>
        </p:txBody>
      </p:sp>
    </p:spTree>
    <p:extLst>
      <p:ext uri="{BB962C8B-B14F-4D97-AF65-F5344CB8AC3E}">
        <p14:creationId xmlns:p14="http://schemas.microsoft.com/office/powerpoint/2010/main" val="1513796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22">
            <a:extLst>
              <a:ext uri="{FF2B5EF4-FFF2-40B4-BE49-F238E27FC236}">
                <a16:creationId xmlns:a16="http://schemas.microsoft.com/office/drawing/2014/main" id="{EC655F6F-D71F-0999-0A35-197409F427C2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414BA4"/>
                </a:solidFill>
                <a:latin typeface="Montserrat"/>
              </a:rPr>
              <a:pPr/>
              <a:t>34</a:t>
            </a:fld>
            <a:endParaRPr lang="en-US" sz="1400" spc="-33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36" name="TextBox 17">
            <a:extLst>
              <a:ext uri="{FF2B5EF4-FFF2-40B4-BE49-F238E27FC236}">
                <a16:creationId xmlns:a16="http://schemas.microsoft.com/office/drawing/2014/main" id="{FD7E8194-2D75-90DB-23C0-4FE0BB8E62A1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414BA4"/>
                </a:solidFill>
                <a:latin typeface="Montserrat"/>
              </a:rPr>
              <a:t>Page</a:t>
            </a:r>
            <a:endParaRPr lang="en-US" sz="1400">
              <a:solidFill>
                <a:srgbClr val="414BA4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E2ED795-E8EE-CAB6-30BF-6F44BE48C6F4}"/>
              </a:ext>
            </a:extLst>
          </p:cNvPr>
          <p:cNvGrpSpPr/>
          <p:nvPr/>
        </p:nvGrpSpPr>
        <p:grpSpPr>
          <a:xfrm>
            <a:off x="506458" y="389738"/>
            <a:ext cx="12195806" cy="1366603"/>
            <a:chOff x="506458" y="389738"/>
            <a:chExt cx="12195806" cy="1366603"/>
          </a:xfrm>
        </p:grpSpPr>
        <p:grpSp>
          <p:nvGrpSpPr>
            <p:cNvPr id="27" name="Group 4">
              <a:extLst>
                <a:ext uri="{FF2B5EF4-FFF2-40B4-BE49-F238E27FC236}">
                  <a16:creationId xmlns:a16="http://schemas.microsoft.com/office/drawing/2014/main" id="{A4FB22F2-8A81-219F-AB28-9ED8CED68699}"/>
                </a:ext>
              </a:extLst>
            </p:cNvPr>
            <p:cNvGrpSpPr/>
            <p:nvPr/>
          </p:nvGrpSpPr>
          <p:grpSpPr>
            <a:xfrm>
              <a:off x="506458" y="389738"/>
              <a:ext cx="1360505" cy="1366603"/>
              <a:chOff x="14167" y="0"/>
              <a:chExt cx="6321665" cy="6350000"/>
            </a:xfrm>
          </p:grpSpPr>
          <p:sp>
            <p:nvSpPr>
              <p:cNvPr id="38" name="Freeform 5">
                <a:extLst>
                  <a:ext uri="{FF2B5EF4-FFF2-40B4-BE49-F238E27FC236}">
                    <a16:creationId xmlns:a16="http://schemas.microsoft.com/office/drawing/2014/main" id="{9398A8DA-AC42-DB59-D562-01C74880DD67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</p:spPr>
          </p:sp>
        </p:grp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520AA86E-40AA-C4BA-BDA6-C289FA875876}"/>
                </a:ext>
              </a:extLst>
            </p:cNvPr>
            <p:cNvSpPr txBox="1"/>
            <p:nvPr/>
          </p:nvSpPr>
          <p:spPr>
            <a:xfrm>
              <a:off x="1058237" y="790444"/>
              <a:ext cx="11644027" cy="6809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998"/>
                </a:lnSpc>
                <a:spcBef>
                  <a:spcPct val="0"/>
                </a:spcBef>
              </a:pPr>
              <a:r>
                <a:rPr lang="en-US" sz="5200" b="1">
                  <a:solidFill>
                    <a:srgbClr val="414BA4"/>
                  </a:solidFill>
                  <a:latin typeface="Athiti"/>
                  <a:cs typeface="Athiti"/>
                </a:rPr>
                <a:t>DAG: U_MULTIRANK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A8EBAE3-F742-5B9C-E4A3-02172508229A}"/>
              </a:ext>
            </a:extLst>
          </p:cNvPr>
          <p:cNvGrpSpPr/>
          <p:nvPr/>
        </p:nvGrpSpPr>
        <p:grpSpPr>
          <a:xfrm>
            <a:off x="1296615" y="1806356"/>
            <a:ext cx="525628" cy="460562"/>
            <a:chOff x="1296615" y="1806356"/>
            <a:chExt cx="525628" cy="46056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BEA721B-599F-CB1C-6B6B-49AA1594A365}"/>
                </a:ext>
              </a:extLst>
            </p:cNvPr>
            <p:cNvGrpSpPr/>
            <p:nvPr/>
          </p:nvGrpSpPr>
          <p:grpSpPr>
            <a:xfrm>
              <a:off x="1296615" y="1806356"/>
              <a:ext cx="458507" cy="460562"/>
              <a:chOff x="-7973924" y="3125779"/>
              <a:chExt cx="6321665" cy="6350000"/>
            </a:xfrm>
          </p:grpSpPr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8B5607CB-688D-3EC9-CCB3-DAE193C786D6}"/>
                  </a:ext>
                </a:extLst>
              </p:cNvPr>
              <p:cNvSpPr/>
              <p:nvPr/>
            </p:nvSpPr>
            <p:spPr>
              <a:xfrm>
                <a:off x="-7973924" y="3125779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B92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C95F186-3942-0B64-F718-0F122C14E34E}"/>
                </a:ext>
              </a:extLst>
            </p:cNvPr>
            <p:cNvSpPr txBox="1"/>
            <p:nvPr/>
          </p:nvSpPr>
          <p:spPr>
            <a:xfrm>
              <a:off x="1384498" y="1864962"/>
              <a:ext cx="437745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>
                  <a:solidFill>
                    <a:srgbClr val="3944A1"/>
                  </a:solidFill>
                  <a:cs typeface="Calibri"/>
                </a:rPr>
                <a:t>4</a:t>
              </a:r>
            </a:p>
          </p:txBody>
        </p:sp>
      </p:grpSp>
      <p:sp>
        <p:nvSpPr>
          <p:cNvPr id="14" name="TextBox 17">
            <a:extLst>
              <a:ext uri="{FF2B5EF4-FFF2-40B4-BE49-F238E27FC236}">
                <a16:creationId xmlns:a16="http://schemas.microsoft.com/office/drawing/2014/main" id="{E6881F23-3B23-40D0-AE9A-88384C962DC8}"/>
              </a:ext>
            </a:extLst>
          </p:cNvPr>
          <p:cNvSpPr txBox="1"/>
          <p:nvPr/>
        </p:nvSpPr>
        <p:spPr>
          <a:xfrm>
            <a:off x="1920869" y="1925993"/>
            <a:ext cx="11843856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th-TH" sz="1800" spc="-34">
                <a:solidFill>
                  <a:srgbClr val="3944A1"/>
                </a:solidFill>
                <a:latin typeface="Athiti"/>
                <a:cs typeface="Athiti"/>
              </a:rPr>
              <a:t>ผลลัพธ์ที่ได้หลังจากการ </a:t>
            </a:r>
            <a:r>
              <a:rPr lang="en-US" sz="1800" spc="-34">
                <a:solidFill>
                  <a:srgbClr val="3944A1"/>
                </a:solidFill>
                <a:latin typeface="Athiti"/>
                <a:cs typeface="Athiti"/>
              </a:rPr>
              <a:t>Insert </a:t>
            </a:r>
            <a:r>
              <a:rPr lang="th-TH" sz="1800" spc="-34">
                <a:solidFill>
                  <a:srgbClr val="3944A1"/>
                </a:solidFill>
                <a:latin typeface="Athiti"/>
                <a:cs typeface="Athiti"/>
              </a:rPr>
              <a:t>ข้อมูลเข้า </a:t>
            </a:r>
            <a:r>
              <a:rPr lang="en-US" sz="1800" spc="-34">
                <a:solidFill>
                  <a:srgbClr val="3944A1"/>
                </a:solidFill>
                <a:latin typeface="Athiti"/>
                <a:cs typeface="Athiti"/>
              </a:rPr>
              <a:t>Database</a:t>
            </a:r>
            <a:endParaRPr lang="en-US" sz="1800" u="sng" spc="-34">
              <a:solidFill>
                <a:srgbClr val="C00000"/>
              </a:solidFill>
              <a:latin typeface="Athiti"/>
              <a:cs typeface="Athiti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3499EF8D-F61C-74E0-1C67-1EAA3F6C01CA}"/>
              </a:ext>
            </a:extLst>
          </p:cNvPr>
          <p:cNvSpPr txBox="1"/>
          <p:nvPr/>
        </p:nvSpPr>
        <p:spPr>
          <a:xfrm>
            <a:off x="6880250" y="946256"/>
            <a:ext cx="141975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2400">
                <a:solidFill>
                  <a:srgbClr val="414BA4"/>
                </a:solidFill>
                <a:latin typeface="Athiti"/>
                <a:cs typeface="Athiti"/>
              </a:rPr>
              <a:t>(4/4)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ADCF60-4A65-04E3-1978-8A135D9ED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600" y="2433809"/>
            <a:ext cx="4604590" cy="347793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D2F2239C-1691-4BC6-80CE-2AD427C3D03A}"/>
              </a:ext>
            </a:extLst>
          </p:cNvPr>
          <p:cNvSpPr txBox="1"/>
          <p:nvPr/>
        </p:nvSpPr>
        <p:spPr>
          <a:xfrm>
            <a:off x="2166775" y="6067556"/>
            <a:ext cx="7290239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th-TH" spc="-34">
                <a:solidFill>
                  <a:srgbClr val="3944A1"/>
                </a:solidFill>
                <a:latin typeface="Athiti"/>
                <a:cs typeface="Athiti"/>
              </a:rPr>
              <a:t>ยกตัวอย่าง </a:t>
            </a:r>
            <a:r>
              <a:rPr lang="en-US" spc="-34">
                <a:solidFill>
                  <a:srgbClr val="3944A1"/>
                </a:solidFill>
                <a:latin typeface="Athiti"/>
                <a:cs typeface="Athiti"/>
              </a:rPr>
              <a:t>Table </a:t>
            </a:r>
            <a:r>
              <a:rPr lang="th-TH" spc="-34">
                <a:solidFill>
                  <a:srgbClr val="3944A1"/>
                </a:solidFill>
                <a:latin typeface="Athiti"/>
                <a:cs typeface="Athiti"/>
              </a:rPr>
              <a:t>จาก </a:t>
            </a:r>
            <a:r>
              <a:rPr lang="en-US" sz="1800">
                <a:solidFill>
                  <a:srgbClr val="414BA4"/>
                </a:solidFill>
                <a:latin typeface="Athiti"/>
                <a:cs typeface="Athiti"/>
              </a:rPr>
              <a:t>UM_UNIVERSITY</a:t>
            </a:r>
            <a:endParaRPr lang="en-US" sz="2000" spc="-34">
              <a:solidFill>
                <a:srgbClr val="C00000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53359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20"/>
          <p:cNvSpPr txBox="1"/>
          <p:nvPr/>
        </p:nvSpPr>
        <p:spPr>
          <a:xfrm>
            <a:off x="582286" y="6183365"/>
            <a:ext cx="1754718" cy="226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2400" spc="-33">
                <a:solidFill>
                  <a:srgbClr val="3944A1"/>
                </a:solidFill>
                <a:latin typeface="Bahnschrift"/>
              </a:rPr>
              <a:t>ER Diagram</a:t>
            </a:r>
          </a:p>
        </p:txBody>
      </p:sp>
      <p:sp>
        <p:nvSpPr>
          <p:cNvPr id="3" name="Slide Number Placeholder 22">
            <a:extLst>
              <a:ext uri="{FF2B5EF4-FFF2-40B4-BE49-F238E27FC236}">
                <a16:creationId xmlns:a16="http://schemas.microsoft.com/office/drawing/2014/main" id="{37E5B249-578F-C7CA-7873-9D5173A50D3A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3944A1"/>
                </a:solidFill>
                <a:latin typeface="Montserrat"/>
              </a:rPr>
              <a:pPr/>
              <a:t>35</a:t>
            </a:fld>
            <a:endParaRPr lang="en-US" sz="1400" spc="-33">
              <a:solidFill>
                <a:srgbClr val="3944A1"/>
              </a:solidFill>
              <a:latin typeface="Montserra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021EACE1-262F-08CA-8A9A-D3F47D93139B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3944A1"/>
                </a:solidFill>
                <a:latin typeface="Montserrat"/>
              </a:rPr>
              <a:t>Page</a:t>
            </a:r>
            <a:endParaRPr lang="en-US" sz="1400">
              <a:solidFill>
                <a:srgbClr val="3944A1"/>
              </a:solidFill>
              <a:cs typeface="Calibri"/>
            </a:endParaRPr>
          </a:p>
        </p:txBody>
      </p:sp>
      <p:sp>
        <p:nvSpPr>
          <p:cNvPr id="7" name="AutoShape 22">
            <a:extLst>
              <a:ext uri="{FF2B5EF4-FFF2-40B4-BE49-F238E27FC236}">
                <a16:creationId xmlns:a16="http://schemas.microsoft.com/office/drawing/2014/main" id="{8D0E5955-A441-96E6-EEF5-D1385B99AB53}"/>
              </a:ext>
            </a:extLst>
          </p:cNvPr>
          <p:cNvSpPr/>
          <p:nvPr/>
        </p:nvSpPr>
        <p:spPr>
          <a:xfrm rot="7891" flipV="1">
            <a:off x="459800" y="6482349"/>
            <a:ext cx="11364306" cy="41105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BB21DB-8E1B-E89A-C288-31976735E46F}"/>
              </a:ext>
            </a:extLst>
          </p:cNvPr>
          <p:cNvGrpSpPr/>
          <p:nvPr/>
        </p:nvGrpSpPr>
        <p:grpSpPr>
          <a:xfrm>
            <a:off x="506458" y="389738"/>
            <a:ext cx="12195806" cy="1366603"/>
            <a:chOff x="506458" y="389738"/>
            <a:chExt cx="12195806" cy="1366603"/>
          </a:xfrm>
        </p:grpSpPr>
        <p:grpSp>
          <p:nvGrpSpPr>
            <p:cNvPr id="8" name="Group 4">
              <a:extLst>
                <a:ext uri="{FF2B5EF4-FFF2-40B4-BE49-F238E27FC236}">
                  <a16:creationId xmlns:a16="http://schemas.microsoft.com/office/drawing/2014/main" id="{E51B2CF9-7A9F-4CE3-8CDD-1DE1C2BBF5AE}"/>
                </a:ext>
              </a:extLst>
            </p:cNvPr>
            <p:cNvGrpSpPr/>
            <p:nvPr/>
          </p:nvGrpSpPr>
          <p:grpSpPr>
            <a:xfrm>
              <a:off x="506458" y="389738"/>
              <a:ext cx="1360505" cy="1366603"/>
              <a:chOff x="14167" y="0"/>
              <a:chExt cx="6321665" cy="6350000"/>
            </a:xfrm>
          </p:grpSpPr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1970B49A-61E6-0049-F6A3-B30E7CF010E0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</p:spPr>
          </p:sp>
        </p:grpSp>
        <p:sp>
          <p:nvSpPr>
            <p:cNvPr id="9" name="TextBox 14">
              <a:extLst>
                <a:ext uri="{FF2B5EF4-FFF2-40B4-BE49-F238E27FC236}">
                  <a16:creationId xmlns:a16="http://schemas.microsoft.com/office/drawing/2014/main" id="{2FEEA571-24EB-75AD-B558-D60A930D16DD}"/>
                </a:ext>
              </a:extLst>
            </p:cNvPr>
            <p:cNvSpPr txBox="1"/>
            <p:nvPr/>
          </p:nvSpPr>
          <p:spPr>
            <a:xfrm>
              <a:off x="1058237" y="779400"/>
              <a:ext cx="11644027" cy="6809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998"/>
                </a:lnSpc>
                <a:spcBef>
                  <a:spcPct val="0"/>
                </a:spcBef>
              </a:pPr>
              <a:r>
                <a:rPr lang="en-US" sz="5200" b="1">
                  <a:solidFill>
                    <a:srgbClr val="414BA4"/>
                  </a:solidFill>
                  <a:latin typeface="Athiti"/>
                  <a:cs typeface="Athiti"/>
                </a:rPr>
                <a:t>Table Structure</a:t>
              </a:r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D2C6030-C433-03A4-A925-09C67B857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355" y="1467460"/>
            <a:ext cx="5235195" cy="482936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6601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20"/>
          <p:cNvSpPr txBox="1"/>
          <p:nvPr/>
        </p:nvSpPr>
        <p:spPr>
          <a:xfrm>
            <a:off x="506459" y="2853143"/>
            <a:ext cx="11075942" cy="277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3600" spc="-33" dirty="0">
                <a:solidFill>
                  <a:srgbClr val="3944A1"/>
                </a:solidFill>
                <a:latin typeface="Bahnschrift"/>
              </a:rPr>
              <a:t>https://</a:t>
            </a:r>
            <a:r>
              <a:rPr lang="en-US" sz="3600" spc="-33" dirty="0" err="1">
                <a:solidFill>
                  <a:srgbClr val="3944A1"/>
                </a:solidFill>
                <a:latin typeface="Bahnschrift"/>
              </a:rPr>
              <a:t>github.com</a:t>
            </a:r>
            <a:r>
              <a:rPr lang="en-US" sz="3600" spc="-33" dirty="0">
                <a:solidFill>
                  <a:srgbClr val="3944A1"/>
                </a:solidFill>
                <a:latin typeface="Bahnschrift"/>
              </a:rPr>
              <a:t>/</a:t>
            </a:r>
            <a:r>
              <a:rPr lang="en-US" sz="3600" spc="-33" dirty="0" err="1">
                <a:solidFill>
                  <a:srgbClr val="3944A1"/>
                </a:solidFill>
                <a:latin typeface="Bahnschrift"/>
              </a:rPr>
              <a:t>facgure</a:t>
            </a:r>
            <a:r>
              <a:rPr lang="en-US" sz="3600" spc="-33" dirty="0">
                <a:solidFill>
                  <a:srgbClr val="3944A1"/>
                </a:solidFill>
                <a:latin typeface="Bahnschrift"/>
              </a:rPr>
              <a:t>/</a:t>
            </a:r>
            <a:r>
              <a:rPr lang="en-US" sz="3600" spc="-33" dirty="0" err="1">
                <a:solidFill>
                  <a:srgbClr val="3944A1"/>
                </a:solidFill>
                <a:latin typeface="Bahnschrift"/>
              </a:rPr>
              <a:t>wunca</a:t>
            </a:r>
            <a:r>
              <a:rPr lang="en-US" sz="3600" spc="-33" dirty="0">
                <a:solidFill>
                  <a:srgbClr val="3944A1"/>
                </a:solidFill>
                <a:latin typeface="Bahnschrift"/>
              </a:rPr>
              <a:t>-workshop-airflow</a:t>
            </a:r>
          </a:p>
        </p:txBody>
      </p:sp>
      <p:sp>
        <p:nvSpPr>
          <p:cNvPr id="3" name="Slide Number Placeholder 22">
            <a:extLst>
              <a:ext uri="{FF2B5EF4-FFF2-40B4-BE49-F238E27FC236}">
                <a16:creationId xmlns:a16="http://schemas.microsoft.com/office/drawing/2014/main" id="{37E5B249-578F-C7CA-7873-9D5173A50D3A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3944A1"/>
                </a:solidFill>
                <a:latin typeface="Montserrat"/>
              </a:rPr>
              <a:pPr/>
              <a:t>36</a:t>
            </a:fld>
            <a:endParaRPr lang="en-US" sz="1400" spc="-33">
              <a:solidFill>
                <a:srgbClr val="3944A1"/>
              </a:solidFill>
              <a:latin typeface="Montserrat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021EACE1-262F-08CA-8A9A-D3F47D93139B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3944A1"/>
                </a:solidFill>
                <a:latin typeface="Montserrat"/>
              </a:rPr>
              <a:t>Page</a:t>
            </a:r>
            <a:endParaRPr lang="en-US" sz="1400">
              <a:solidFill>
                <a:srgbClr val="3944A1"/>
              </a:solidFill>
              <a:cs typeface="Calibri"/>
            </a:endParaRPr>
          </a:p>
        </p:txBody>
      </p:sp>
      <p:sp>
        <p:nvSpPr>
          <p:cNvPr id="7" name="AutoShape 22">
            <a:extLst>
              <a:ext uri="{FF2B5EF4-FFF2-40B4-BE49-F238E27FC236}">
                <a16:creationId xmlns:a16="http://schemas.microsoft.com/office/drawing/2014/main" id="{8D0E5955-A441-96E6-EEF5-D1385B99AB53}"/>
              </a:ext>
            </a:extLst>
          </p:cNvPr>
          <p:cNvSpPr/>
          <p:nvPr/>
        </p:nvSpPr>
        <p:spPr>
          <a:xfrm rot="7891" flipV="1">
            <a:off x="459800" y="6482349"/>
            <a:ext cx="11364306" cy="41105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BB21DB-8E1B-E89A-C288-31976735E46F}"/>
              </a:ext>
            </a:extLst>
          </p:cNvPr>
          <p:cNvGrpSpPr/>
          <p:nvPr/>
        </p:nvGrpSpPr>
        <p:grpSpPr>
          <a:xfrm>
            <a:off x="506458" y="389738"/>
            <a:ext cx="12195806" cy="1366603"/>
            <a:chOff x="506458" y="389738"/>
            <a:chExt cx="12195806" cy="1366603"/>
          </a:xfrm>
        </p:grpSpPr>
        <p:grpSp>
          <p:nvGrpSpPr>
            <p:cNvPr id="8" name="Group 4">
              <a:extLst>
                <a:ext uri="{FF2B5EF4-FFF2-40B4-BE49-F238E27FC236}">
                  <a16:creationId xmlns:a16="http://schemas.microsoft.com/office/drawing/2014/main" id="{E51B2CF9-7A9F-4CE3-8CDD-1DE1C2BBF5AE}"/>
                </a:ext>
              </a:extLst>
            </p:cNvPr>
            <p:cNvGrpSpPr/>
            <p:nvPr/>
          </p:nvGrpSpPr>
          <p:grpSpPr>
            <a:xfrm>
              <a:off x="506458" y="389738"/>
              <a:ext cx="1360505" cy="1366603"/>
              <a:chOff x="14167" y="0"/>
              <a:chExt cx="6321665" cy="6350000"/>
            </a:xfrm>
          </p:grpSpPr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1970B49A-61E6-0049-F6A3-B30E7CF010E0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</p:spPr>
          </p:sp>
        </p:grpSp>
        <p:sp>
          <p:nvSpPr>
            <p:cNvPr id="9" name="TextBox 14">
              <a:extLst>
                <a:ext uri="{FF2B5EF4-FFF2-40B4-BE49-F238E27FC236}">
                  <a16:creationId xmlns:a16="http://schemas.microsoft.com/office/drawing/2014/main" id="{2FEEA571-24EB-75AD-B558-D60A930D16DD}"/>
                </a:ext>
              </a:extLst>
            </p:cNvPr>
            <p:cNvSpPr txBox="1"/>
            <p:nvPr/>
          </p:nvSpPr>
          <p:spPr>
            <a:xfrm>
              <a:off x="1058237" y="779400"/>
              <a:ext cx="11644027" cy="6809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998"/>
                </a:lnSpc>
                <a:spcBef>
                  <a:spcPct val="0"/>
                </a:spcBef>
              </a:pPr>
              <a:r>
                <a:rPr lang="en-US" sz="5200" b="1" dirty="0">
                  <a:solidFill>
                    <a:srgbClr val="414BA4"/>
                  </a:solidFill>
                  <a:latin typeface="Athiti"/>
                  <a:cs typeface="Athiti"/>
                </a:rPr>
                <a:t>Workshop resources</a:t>
              </a:r>
              <a:endParaRPr lang="en-US" dirty="0"/>
            </a:p>
          </p:txBody>
        </p:sp>
      </p:grp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FA7D4213-A7A5-6DFF-BFB4-09DC850BF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58" y="3640766"/>
            <a:ext cx="2316095" cy="2316095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10226535-622D-A328-33D7-2154B85B1E7C}"/>
              </a:ext>
            </a:extLst>
          </p:cNvPr>
          <p:cNvSpPr txBox="1"/>
          <p:nvPr/>
        </p:nvSpPr>
        <p:spPr>
          <a:xfrm>
            <a:off x="2961793" y="4088797"/>
            <a:ext cx="8620608" cy="302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th-TH" sz="3600" spc="-33" dirty="0">
                <a:solidFill>
                  <a:srgbClr val="3944A1"/>
                </a:solidFill>
                <a:latin typeface="Bahnschrift"/>
              </a:rPr>
              <a:t>เพิ่ม </a:t>
            </a:r>
            <a:r>
              <a:rPr lang="en-US" sz="2400" spc="-33" dirty="0">
                <a:solidFill>
                  <a:srgbClr val="3944A1"/>
                </a:solidFill>
                <a:latin typeface="Bahnschrift"/>
              </a:rPr>
              <a:t>LINE</a:t>
            </a:r>
            <a:r>
              <a:rPr lang="en-US" sz="3600" spc="-33" dirty="0">
                <a:solidFill>
                  <a:srgbClr val="3944A1"/>
                </a:solidFill>
                <a:latin typeface="Bahnschrift"/>
              </a:rPr>
              <a:t> </a:t>
            </a:r>
            <a:r>
              <a:rPr lang="th-TH" sz="3600" spc="-33" dirty="0">
                <a:solidFill>
                  <a:srgbClr val="3944A1"/>
                </a:solidFill>
                <a:latin typeface="Bahnschrift"/>
              </a:rPr>
              <a:t>เพื่อสอบถามหรือปรึกษาเกี่ยวกับการใช้งานในภายหลัง</a:t>
            </a:r>
            <a:endParaRPr lang="en-US" sz="3600" spc="-33" dirty="0">
              <a:solidFill>
                <a:srgbClr val="3944A1"/>
              </a:solidFill>
              <a:latin typeface="Bahnschrift"/>
            </a:endParaRPr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C03D7462-3029-3B46-1703-B1903AB7B296}"/>
              </a:ext>
            </a:extLst>
          </p:cNvPr>
          <p:cNvSpPr txBox="1"/>
          <p:nvPr/>
        </p:nvSpPr>
        <p:spPr>
          <a:xfrm>
            <a:off x="2961793" y="4649074"/>
            <a:ext cx="8620608" cy="302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th-TH" sz="3600" spc="-33" dirty="0">
                <a:solidFill>
                  <a:srgbClr val="3944A1"/>
                </a:solidFill>
                <a:latin typeface="Bahnschrift"/>
              </a:rPr>
              <a:t>โดยทีมงานผู้อบรม</a:t>
            </a:r>
            <a:endParaRPr lang="en-US" sz="3600" spc="-33" dirty="0">
              <a:solidFill>
                <a:srgbClr val="3944A1"/>
              </a:solidFill>
              <a:latin typeface="Bahnschrift"/>
            </a:endParaRPr>
          </a:p>
        </p:txBody>
      </p:sp>
    </p:spTree>
    <p:extLst>
      <p:ext uri="{BB962C8B-B14F-4D97-AF65-F5344CB8AC3E}">
        <p14:creationId xmlns:p14="http://schemas.microsoft.com/office/powerpoint/2010/main" val="12365309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4324442" y="1659464"/>
            <a:ext cx="3543115" cy="3539071"/>
            <a:chOff x="-22295" y="0"/>
            <a:chExt cx="6321664" cy="6350000"/>
          </a:xfrm>
          <a:solidFill>
            <a:srgbClr val="D0D8E8"/>
          </a:solidFill>
        </p:grpSpPr>
        <p:sp>
          <p:nvSpPr>
            <p:cNvPr id="4" name="Freeform 4"/>
            <p:cNvSpPr/>
            <p:nvPr/>
          </p:nvSpPr>
          <p:spPr>
            <a:xfrm>
              <a:off x="-22295" y="0"/>
              <a:ext cx="6321664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  <a:ln>
              <a:solidFill>
                <a:srgbClr val="D0D8E8"/>
              </a:solidFill>
            </a:ln>
          </p:spPr>
        </p:sp>
      </p:grpSp>
      <p:sp>
        <p:nvSpPr>
          <p:cNvPr id="12" name="TextBox 12"/>
          <p:cNvSpPr txBox="1"/>
          <p:nvPr/>
        </p:nvSpPr>
        <p:spPr>
          <a:xfrm>
            <a:off x="5055527" y="3024080"/>
            <a:ext cx="2080943" cy="809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4800" b="1" spc="-127">
                <a:solidFill>
                  <a:srgbClr val="414BA4"/>
                </a:solidFill>
                <a:latin typeface="Athiti"/>
                <a:cs typeface="Athiti"/>
              </a:rPr>
              <a:t>Q&amp;A</a:t>
            </a:r>
          </a:p>
        </p:txBody>
      </p:sp>
      <p:sp>
        <p:nvSpPr>
          <p:cNvPr id="15" name="Slide Number Placeholder 22">
            <a:extLst>
              <a:ext uri="{FF2B5EF4-FFF2-40B4-BE49-F238E27FC236}">
                <a16:creationId xmlns:a16="http://schemas.microsoft.com/office/drawing/2014/main" id="{3C31BDC9-DA2D-4EE6-DA5D-321D4643DE2C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FFFFFF"/>
                </a:solidFill>
                <a:latin typeface="Montserrat"/>
              </a:rPr>
              <a:pPr/>
              <a:t>37</a:t>
            </a:fld>
            <a:endParaRPr lang="en-US" sz="1400" spc="-33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C4E38516-6DC9-8249-9250-89103B568EB9}"/>
              </a:ext>
            </a:extLst>
          </p:cNvPr>
          <p:cNvSpPr txBox="1"/>
          <p:nvPr/>
        </p:nvSpPr>
        <p:spPr>
          <a:xfrm>
            <a:off x="1130947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chemeClr val="bg1"/>
                </a:solidFill>
                <a:latin typeface="Montserrat"/>
              </a:rPr>
              <a:t>Page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6" name="Slide Number Placeholder 22">
            <a:extLst>
              <a:ext uri="{FF2B5EF4-FFF2-40B4-BE49-F238E27FC236}">
                <a16:creationId xmlns:a16="http://schemas.microsoft.com/office/drawing/2014/main" id="{285AA6C9-5444-8C4F-E121-E30D070CB168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414BA4"/>
                </a:solidFill>
                <a:latin typeface="Montserrat"/>
              </a:rPr>
              <a:pPr/>
              <a:t>37</a:t>
            </a:fld>
            <a:endParaRPr lang="en-US" sz="1400" spc="-33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FC67A0-57E2-01AD-C324-32EB1BB50C52}"/>
              </a:ext>
            </a:extLst>
          </p:cNvPr>
          <p:cNvSpPr txBox="1"/>
          <p:nvPr/>
        </p:nvSpPr>
        <p:spPr>
          <a:xfrm>
            <a:off x="11298959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414BA4"/>
                </a:solidFill>
                <a:latin typeface="Montserrat"/>
              </a:rPr>
              <a:t>Page</a:t>
            </a:r>
            <a:endParaRPr lang="en-US" sz="1400">
              <a:solidFill>
                <a:srgbClr val="414BA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58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/>
          <p:nvPr/>
        </p:nvSpPr>
        <p:spPr>
          <a:xfrm>
            <a:off x="9048900" y="1170925"/>
            <a:ext cx="2112800" cy="660800"/>
          </a:xfrm>
          <a:prstGeom prst="roundRect">
            <a:avLst>
              <a:gd name="adj" fmla="val 16667"/>
            </a:avLst>
          </a:prstGeom>
          <a:solidFill>
            <a:srgbClr val="24B5BA">
              <a:alpha val="29409"/>
            </a:srgbClr>
          </a:solidFill>
          <a:ln w="9525" cap="flat" cmpd="sng">
            <a:solidFill>
              <a:srgbClr val="24B5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467">
              <a:solidFill>
                <a:srgbClr val="3944A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6" name="Google Shape;186;p29"/>
          <p:cNvSpPr/>
          <p:nvPr/>
        </p:nvSpPr>
        <p:spPr>
          <a:xfrm>
            <a:off x="11983775" y="1365051"/>
            <a:ext cx="219200" cy="5506400"/>
          </a:xfrm>
          <a:prstGeom prst="rect">
            <a:avLst/>
          </a:prstGeom>
          <a:solidFill>
            <a:srgbClr val="3944A1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467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7" name="Google Shape;187;p29"/>
          <p:cNvSpPr txBox="1"/>
          <p:nvPr/>
        </p:nvSpPr>
        <p:spPr>
          <a:xfrm>
            <a:off x="5175000" y="2823875"/>
            <a:ext cx="1167200" cy="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1467">
                <a:solidFill>
                  <a:srgbClr val="3944A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API</a:t>
            </a:r>
            <a:endParaRPr sz="1467">
              <a:solidFill>
                <a:srgbClr val="3944A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8" name="Google Shape;188;p29"/>
          <p:cNvSpPr txBox="1"/>
          <p:nvPr/>
        </p:nvSpPr>
        <p:spPr>
          <a:xfrm>
            <a:off x="3184251" y="4854625"/>
            <a:ext cx="1901600" cy="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1467">
                <a:solidFill>
                  <a:srgbClr val="3944A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System Integration</a:t>
            </a:r>
            <a:endParaRPr sz="1467">
              <a:solidFill>
                <a:srgbClr val="3944A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29"/>
          <p:cNvSpPr txBox="1"/>
          <p:nvPr/>
        </p:nvSpPr>
        <p:spPr>
          <a:xfrm>
            <a:off x="9033551" y="1297475"/>
            <a:ext cx="2151200" cy="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1467">
                <a:solidFill>
                  <a:srgbClr val="3944A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Intelligence</a:t>
            </a:r>
            <a:endParaRPr sz="1467">
              <a:solidFill>
                <a:srgbClr val="3944A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0" name="Google Shape;190;p29"/>
          <p:cNvSpPr txBox="1"/>
          <p:nvPr/>
        </p:nvSpPr>
        <p:spPr>
          <a:xfrm>
            <a:off x="5175000" y="4256975"/>
            <a:ext cx="1689600" cy="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1467">
                <a:solidFill>
                  <a:srgbClr val="3944A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 Development</a:t>
            </a:r>
            <a:endParaRPr sz="1467">
              <a:solidFill>
                <a:srgbClr val="3944A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1" name="Google Shape;191;p29"/>
          <p:cNvSpPr/>
          <p:nvPr/>
        </p:nvSpPr>
        <p:spPr>
          <a:xfrm>
            <a:off x="384751" y="6031925"/>
            <a:ext cx="11422400" cy="440000"/>
          </a:xfrm>
          <a:prstGeom prst="ellipse">
            <a:avLst/>
          </a:prstGeom>
          <a:solidFill>
            <a:srgbClr val="7E57CE">
              <a:alpha val="14120"/>
            </a:srgbClr>
          </a:solidFill>
          <a:ln w="9525" cap="flat" cmpd="sng">
            <a:solidFill>
              <a:srgbClr val="7E5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1467" dirty="0">
                <a:solidFill>
                  <a:srgbClr val="3944A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SERVICES</a:t>
            </a:r>
            <a:endParaRPr sz="1467" dirty="0">
              <a:solidFill>
                <a:srgbClr val="3944A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2" name="Google Shape;192;p29"/>
          <p:cNvSpPr/>
          <p:nvPr/>
        </p:nvSpPr>
        <p:spPr>
          <a:xfrm>
            <a:off x="0" y="525425"/>
            <a:ext cx="100400" cy="5506400"/>
          </a:xfrm>
          <a:prstGeom prst="rect">
            <a:avLst/>
          </a:prstGeom>
          <a:solidFill>
            <a:srgbClr val="3944A1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1" y="6417901"/>
            <a:ext cx="2634801" cy="4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9"/>
          <p:cNvSpPr/>
          <p:nvPr/>
        </p:nvSpPr>
        <p:spPr>
          <a:xfrm>
            <a:off x="3031039" y="442175"/>
            <a:ext cx="1493200" cy="660800"/>
          </a:xfrm>
          <a:prstGeom prst="roundRect">
            <a:avLst>
              <a:gd name="adj" fmla="val 16667"/>
            </a:avLst>
          </a:prstGeom>
          <a:solidFill>
            <a:srgbClr val="7E57CE">
              <a:alpha val="141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1467">
                <a:solidFill>
                  <a:srgbClr val="3944A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API &amp; Data Gateway</a:t>
            </a:r>
            <a:endParaRPr sz="1467">
              <a:solidFill>
                <a:srgbClr val="3944A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5" name="Google Shape;19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7829113" y="-2"/>
            <a:ext cx="4306177" cy="7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/>
          <p:nvPr/>
        </p:nvSpPr>
        <p:spPr>
          <a:xfrm>
            <a:off x="6406575" y="754051"/>
            <a:ext cx="1689600" cy="660800"/>
          </a:xfrm>
          <a:prstGeom prst="roundRect">
            <a:avLst>
              <a:gd name="adj" fmla="val 16667"/>
            </a:avLst>
          </a:prstGeom>
          <a:solidFill>
            <a:srgbClr val="7E57CE">
              <a:alpha val="141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1467">
                <a:solidFill>
                  <a:srgbClr val="3944A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Lake Solution</a:t>
            </a:r>
            <a:endParaRPr sz="1467">
              <a:solidFill>
                <a:srgbClr val="3944A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7" name="Google Shape;197;p29"/>
          <p:cNvSpPr/>
          <p:nvPr/>
        </p:nvSpPr>
        <p:spPr>
          <a:xfrm>
            <a:off x="9921039" y="3230175"/>
            <a:ext cx="1901600" cy="660800"/>
          </a:xfrm>
          <a:prstGeom prst="roundRect">
            <a:avLst>
              <a:gd name="adj" fmla="val 16667"/>
            </a:avLst>
          </a:prstGeom>
          <a:solidFill>
            <a:srgbClr val="7E57CE">
              <a:alpha val="141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1467">
                <a:latin typeface="Century Gothic"/>
                <a:ea typeface="Century Gothic"/>
                <a:cs typeface="Century Gothic"/>
                <a:sym typeface="Century Gothic"/>
              </a:rPr>
              <a:t>Enterprise Data Lakehouse</a:t>
            </a:r>
            <a:endParaRPr sz="1467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8" name="Google Shape;198;p29"/>
          <p:cNvSpPr/>
          <p:nvPr/>
        </p:nvSpPr>
        <p:spPr>
          <a:xfrm>
            <a:off x="9087601" y="4666713"/>
            <a:ext cx="2151200" cy="660800"/>
          </a:xfrm>
          <a:prstGeom prst="roundRect">
            <a:avLst>
              <a:gd name="adj" fmla="val 16667"/>
            </a:avLst>
          </a:prstGeom>
          <a:solidFill>
            <a:srgbClr val="7E57CE">
              <a:alpha val="141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1467">
                <a:solidFill>
                  <a:srgbClr val="3944A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MDM Development</a:t>
            </a:r>
            <a:endParaRPr sz="1467">
              <a:solidFill>
                <a:srgbClr val="3944A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99" name="Google Shape;199;p29"/>
          <p:cNvCxnSpPr>
            <a:stCxn id="198" idx="2"/>
            <a:endCxn id="191" idx="7"/>
          </p:cNvCxnSpPr>
          <p:nvPr/>
        </p:nvCxnSpPr>
        <p:spPr>
          <a:xfrm flipH="1">
            <a:off x="10134401" y="5327513"/>
            <a:ext cx="28800" cy="76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200" name="Google Shape;200;p29"/>
          <p:cNvCxnSpPr>
            <a:stCxn id="197" idx="2"/>
            <a:endCxn id="198" idx="0"/>
          </p:cNvCxnSpPr>
          <p:nvPr/>
        </p:nvCxnSpPr>
        <p:spPr>
          <a:xfrm flipH="1">
            <a:off x="10163039" y="3890975"/>
            <a:ext cx="708800" cy="77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201" name="Google Shape;201;p29"/>
          <p:cNvCxnSpPr>
            <a:stCxn id="185" idx="2"/>
            <a:endCxn id="197" idx="0"/>
          </p:cNvCxnSpPr>
          <p:nvPr/>
        </p:nvCxnSpPr>
        <p:spPr>
          <a:xfrm>
            <a:off x="10105300" y="1831725"/>
            <a:ext cx="766400" cy="139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202" name="Google Shape;202;p29"/>
          <p:cNvSpPr/>
          <p:nvPr/>
        </p:nvSpPr>
        <p:spPr>
          <a:xfrm>
            <a:off x="7668725" y="2561075"/>
            <a:ext cx="2228800" cy="660800"/>
          </a:xfrm>
          <a:prstGeom prst="roundRect">
            <a:avLst>
              <a:gd name="adj" fmla="val 16667"/>
            </a:avLst>
          </a:prstGeom>
          <a:solidFill>
            <a:srgbClr val="7E57CE">
              <a:alpha val="141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1333">
                <a:solidFill>
                  <a:srgbClr val="3944A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Open Source Tech Stack</a:t>
            </a:r>
            <a:endParaRPr sz="1333">
              <a:solidFill>
                <a:srgbClr val="3944A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3" name="Google Shape;203;p29"/>
          <p:cNvSpPr/>
          <p:nvPr/>
        </p:nvSpPr>
        <p:spPr>
          <a:xfrm>
            <a:off x="4524217" y="1788967"/>
            <a:ext cx="2228800" cy="660800"/>
          </a:xfrm>
          <a:prstGeom prst="roundRect">
            <a:avLst>
              <a:gd name="adj" fmla="val 16667"/>
            </a:avLst>
          </a:prstGeom>
          <a:solidFill>
            <a:srgbClr val="7E57CE">
              <a:alpha val="141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467">
              <a:solidFill>
                <a:srgbClr val="3944A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4" name="Google Shape;204;p29"/>
          <p:cNvSpPr/>
          <p:nvPr/>
        </p:nvSpPr>
        <p:spPr>
          <a:xfrm>
            <a:off x="5160551" y="2717025"/>
            <a:ext cx="1167200" cy="660800"/>
          </a:xfrm>
          <a:prstGeom prst="roundRect">
            <a:avLst>
              <a:gd name="adj" fmla="val 16667"/>
            </a:avLst>
          </a:prstGeom>
          <a:solidFill>
            <a:srgbClr val="7E57CE">
              <a:alpha val="141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467">
              <a:solidFill>
                <a:srgbClr val="3944A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p29"/>
          <p:cNvSpPr/>
          <p:nvPr/>
        </p:nvSpPr>
        <p:spPr>
          <a:xfrm>
            <a:off x="6454188" y="3243625"/>
            <a:ext cx="1167200" cy="660800"/>
          </a:xfrm>
          <a:prstGeom prst="roundRect">
            <a:avLst>
              <a:gd name="adj" fmla="val 16667"/>
            </a:avLst>
          </a:prstGeom>
          <a:solidFill>
            <a:srgbClr val="7E57CE">
              <a:alpha val="141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1200">
                <a:solidFill>
                  <a:srgbClr val="3944A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CDP Data Monitoring</a:t>
            </a:r>
            <a:endParaRPr sz="1200">
              <a:solidFill>
                <a:srgbClr val="3944A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6" name="Google Shape;206;p29"/>
          <p:cNvSpPr/>
          <p:nvPr/>
        </p:nvSpPr>
        <p:spPr>
          <a:xfrm>
            <a:off x="7736177" y="3787851"/>
            <a:ext cx="1351600" cy="660800"/>
          </a:xfrm>
          <a:prstGeom prst="roundRect">
            <a:avLst>
              <a:gd name="adj" fmla="val 16667"/>
            </a:avLst>
          </a:prstGeom>
          <a:solidFill>
            <a:srgbClr val="7E57CE">
              <a:alpha val="141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1467">
                <a:solidFill>
                  <a:srgbClr val="3944A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UX/UI Design</a:t>
            </a:r>
            <a:endParaRPr sz="1467">
              <a:solidFill>
                <a:srgbClr val="3944A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7" name="Google Shape;207;p29"/>
          <p:cNvSpPr/>
          <p:nvPr/>
        </p:nvSpPr>
        <p:spPr>
          <a:xfrm>
            <a:off x="515125" y="999875"/>
            <a:ext cx="2228800" cy="660800"/>
          </a:xfrm>
          <a:prstGeom prst="roundRect">
            <a:avLst>
              <a:gd name="adj" fmla="val 16667"/>
            </a:avLst>
          </a:prstGeom>
          <a:solidFill>
            <a:srgbClr val="7E57CE">
              <a:alpha val="141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1333" dirty="0">
                <a:solidFill>
                  <a:srgbClr val="3944A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Mobile App Development</a:t>
            </a:r>
            <a:endParaRPr sz="1333" dirty="0">
              <a:solidFill>
                <a:srgbClr val="3944A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8" name="Google Shape;208;p29"/>
          <p:cNvSpPr/>
          <p:nvPr/>
        </p:nvSpPr>
        <p:spPr>
          <a:xfrm>
            <a:off x="1135168" y="2289367"/>
            <a:ext cx="1861200" cy="660800"/>
          </a:xfrm>
          <a:prstGeom prst="roundRect">
            <a:avLst>
              <a:gd name="adj" fmla="val 16667"/>
            </a:avLst>
          </a:prstGeom>
          <a:solidFill>
            <a:srgbClr val="7E57CE">
              <a:alpha val="141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1333">
                <a:solidFill>
                  <a:srgbClr val="3944A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Web App Development</a:t>
            </a:r>
            <a:endParaRPr sz="1333">
              <a:solidFill>
                <a:srgbClr val="3944A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9" name="Google Shape;209;p29"/>
          <p:cNvSpPr/>
          <p:nvPr/>
        </p:nvSpPr>
        <p:spPr>
          <a:xfrm>
            <a:off x="376075" y="4768525"/>
            <a:ext cx="2228800" cy="660800"/>
          </a:xfrm>
          <a:prstGeom prst="roundRect">
            <a:avLst>
              <a:gd name="adj" fmla="val 16667"/>
            </a:avLst>
          </a:prstGeom>
          <a:solidFill>
            <a:srgbClr val="7E57CE">
              <a:alpha val="141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1467" dirty="0">
                <a:solidFill>
                  <a:srgbClr val="3944A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Low-Code Platform</a:t>
            </a:r>
            <a:endParaRPr sz="1467" dirty="0">
              <a:solidFill>
                <a:srgbClr val="3944A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0" name="Google Shape;210;p29"/>
          <p:cNvSpPr/>
          <p:nvPr/>
        </p:nvSpPr>
        <p:spPr>
          <a:xfrm>
            <a:off x="3276851" y="3408075"/>
            <a:ext cx="1410800" cy="660800"/>
          </a:xfrm>
          <a:prstGeom prst="roundRect">
            <a:avLst>
              <a:gd name="adj" fmla="val 16667"/>
            </a:avLst>
          </a:prstGeom>
          <a:solidFill>
            <a:srgbClr val="7E57CE">
              <a:alpha val="141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1467">
                <a:solidFill>
                  <a:srgbClr val="3944A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Discovery</a:t>
            </a:r>
            <a:endParaRPr sz="1467">
              <a:solidFill>
                <a:srgbClr val="3944A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1" name="Google Shape;211;p29"/>
          <p:cNvSpPr/>
          <p:nvPr/>
        </p:nvSpPr>
        <p:spPr>
          <a:xfrm>
            <a:off x="863051" y="3630200"/>
            <a:ext cx="2073600" cy="660800"/>
          </a:xfrm>
          <a:prstGeom prst="roundRect">
            <a:avLst>
              <a:gd name="adj" fmla="val 16667"/>
            </a:avLst>
          </a:prstGeom>
          <a:solidFill>
            <a:srgbClr val="7E57CE">
              <a:alpha val="141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1333">
                <a:solidFill>
                  <a:srgbClr val="3944A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Cloud Data Solution</a:t>
            </a:r>
            <a:endParaRPr sz="1333">
              <a:solidFill>
                <a:srgbClr val="3944A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2" name="Google Shape;212;p29"/>
          <p:cNvSpPr/>
          <p:nvPr/>
        </p:nvSpPr>
        <p:spPr>
          <a:xfrm>
            <a:off x="5140753" y="4146575"/>
            <a:ext cx="1764800" cy="660800"/>
          </a:xfrm>
          <a:prstGeom prst="roundRect">
            <a:avLst>
              <a:gd name="adj" fmla="val 16667"/>
            </a:avLst>
          </a:prstGeom>
          <a:solidFill>
            <a:srgbClr val="7E57CE">
              <a:alpha val="141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endParaRPr sz="1467">
              <a:solidFill>
                <a:srgbClr val="3944A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3" name="Google Shape;213;p29"/>
          <p:cNvSpPr/>
          <p:nvPr/>
        </p:nvSpPr>
        <p:spPr>
          <a:xfrm>
            <a:off x="3200625" y="4744225"/>
            <a:ext cx="1901600" cy="660800"/>
          </a:xfrm>
          <a:prstGeom prst="roundRect">
            <a:avLst>
              <a:gd name="adj" fmla="val 16667"/>
            </a:avLst>
          </a:prstGeom>
          <a:solidFill>
            <a:srgbClr val="7E57CE">
              <a:alpha val="141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467">
              <a:solidFill>
                <a:srgbClr val="3944A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4" name="Google Shape;214;p29"/>
          <p:cNvSpPr/>
          <p:nvPr/>
        </p:nvSpPr>
        <p:spPr>
          <a:xfrm>
            <a:off x="6443179" y="5014625"/>
            <a:ext cx="1764800" cy="660800"/>
          </a:xfrm>
          <a:prstGeom prst="roundRect">
            <a:avLst>
              <a:gd name="adj" fmla="val 16667"/>
            </a:avLst>
          </a:prstGeom>
          <a:solidFill>
            <a:srgbClr val="7E57CE">
              <a:alpha val="141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1467">
                <a:solidFill>
                  <a:srgbClr val="3944A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Airflow / Dremio / BI Training</a:t>
            </a:r>
            <a:endParaRPr sz="1467">
              <a:solidFill>
                <a:srgbClr val="3944A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15" name="Google Shape;215;p29"/>
          <p:cNvCxnSpPr>
            <a:stCxn id="196" idx="1"/>
            <a:endCxn id="203" idx="0"/>
          </p:cNvCxnSpPr>
          <p:nvPr/>
        </p:nvCxnSpPr>
        <p:spPr>
          <a:xfrm flipH="1">
            <a:off x="5638575" y="1084451"/>
            <a:ext cx="768000" cy="70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216" name="Google Shape;216;p29"/>
          <p:cNvCxnSpPr>
            <a:stCxn id="202" idx="2"/>
            <a:endCxn id="206" idx="0"/>
          </p:cNvCxnSpPr>
          <p:nvPr/>
        </p:nvCxnSpPr>
        <p:spPr>
          <a:xfrm flipH="1">
            <a:off x="8411925" y="3221875"/>
            <a:ext cx="371200" cy="56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217" name="Google Shape;217;p29"/>
          <p:cNvCxnSpPr>
            <a:stCxn id="203" idx="2"/>
            <a:endCxn id="204" idx="0"/>
          </p:cNvCxnSpPr>
          <p:nvPr/>
        </p:nvCxnSpPr>
        <p:spPr>
          <a:xfrm>
            <a:off x="5638617" y="2449767"/>
            <a:ext cx="105600" cy="26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218" name="Google Shape;218;p29"/>
          <p:cNvCxnSpPr>
            <a:stCxn id="194" idx="2"/>
            <a:endCxn id="208" idx="0"/>
          </p:cNvCxnSpPr>
          <p:nvPr/>
        </p:nvCxnSpPr>
        <p:spPr>
          <a:xfrm flipH="1">
            <a:off x="2065639" y="1102975"/>
            <a:ext cx="1712000" cy="118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219" name="Google Shape;219;p29"/>
          <p:cNvCxnSpPr>
            <a:stCxn id="194" idx="2"/>
            <a:endCxn id="210" idx="0"/>
          </p:cNvCxnSpPr>
          <p:nvPr/>
        </p:nvCxnSpPr>
        <p:spPr>
          <a:xfrm>
            <a:off x="3777639" y="1102975"/>
            <a:ext cx="204800" cy="230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220" name="Google Shape;220;p29"/>
          <p:cNvCxnSpPr>
            <a:stCxn id="194" idx="2"/>
            <a:endCxn id="203" idx="0"/>
          </p:cNvCxnSpPr>
          <p:nvPr/>
        </p:nvCxnSpPr>
        <p:spPr>
          <a:xfrm>
            <a:off x="3777639" y="1102975"/>
            <a:ext cx="1860800" cy="6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221" name="Google Shape;221;p29"/>
          <p:cNvCxnSpPr>
            <a:stCxn id="204" idx="2"/>
            <a:endCxn id="212" idx="0"/>
          </p:cNvCxnSpPr>
          <p:nvPr/>
        </p:nvCxnSpPr>
        <p:spPr>
          <a:xfrm>
            <a:off x="5744151" y="3377825"/>
            <a:ext cx="279200" cy="76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222" name="Google Shape;222;p29"/>
          <p:cNvCxnSpPr>
            <a:stCxn id="205" idx="2"/>
            <a:endCxn id="214" idx="0"/>
          </p:cNvCxnSpPr>
          <p:nvPr/>
        </p:nvCxnSpPr>
        <p:spPr>
          <a:xfrm>
            <a:off x="7037788" y="3904425"/>
            <a:ext cx="287600" cy="111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223" name="Google Shape;223;p29"/>
          <p:cNvCxnSpPr>
            <a:stCxn id="208" idx="2"/>
            <a:endCxn id="211" idx="0"/>
          </p:cNvCxnSpPr>
          <p:nvPr/>
        </p:nvCxnSpPr>
        <p:spPr>
          <a:xfrm flipH="1">
            <a:off x="1899768" y="2950167"/>
            <a:ext cx="166000" cy="68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224" name="Google Shape;224;p29"/>
          <p:cNvCxnSpPr>
            <a:stCxn id="211" idx="2"/>
            <a:endCxn id="209" idx="0"/>
          </p:cNvCxnSpPr>
          <p:nvPr/>
        </p:nvCxnSpPr>
        <p:spPr>
          <a:xfrm flipH="1">
            <a:off x="1490651" y="4291000"/>
            <a:ext cx="409200" cy="47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225" name="Google Shape;225;p29"/>
          <p:cNvCxnSpPr>
            <a:stCxn id="204" idx="1"/>
            <a:endCxn id="210" idx="3"/>
          </p:cNvCxnSpPr>
          <p:nvPr/>
        </p:nvCxnSpPr>
        <p:spPr>
          <a:xfrm flipH="1">
            <a:off x="4687751" y="3047425"/>
            <a:ext cx="472800" cy="69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226" name="Google Shape;226;p29"/>
          <p:cNvCxnSpPr>
            <a:stCxn id="212" idx="2"/>
            <a:endCxn id="191" idx="0"/>
          </p:cNvCxnSpPr>
          <p:nvPr/>
        </p:nvCxnSpPr>
        <p:spPr>
          <a:xfrm>
            <a:off x="6023153" y="4807375"/>
            <a:ext cx="72800" cy="122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227" name="Google Shape;227;p29"/>
          <p:cNvCxnSpPr>
            <a:stCxn id="214" idx="2"/>
          </p:cNvCxnSpPr>
          <p:nvPr/>
        </p:nvCxnSpPr>
        <p:spPr>
          <a:xfrm flipH="1">
            <a:off x="7300779" y="5675425"/>
            <a:ext cx="24800" cy="38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228" name="Google Shape;228;p29"/>
          <p:cNvCxnSpPr>
            <a:stCxn id="205" idx="0"/>
            <a:endCxn id="196" idx="2"/>
          </p:cNvCxnSpPr>
          <p:nvPr/>
        </p:nvCxnSpPr>
        <p:spPr>
          <a:xfrm rot="10800000" flipH="1">
            <a:off x="7037788" y="1414825"/>
            <a:ext cx="213600" cy="182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9" name="Google Shape;229;p29"/>
          <p:cNvCxnSpPr>
            <a:stCxn id="206" idx="2"/>
          </p:cNvCxnSpPr>
          <p:nvPr/>
        </p:nvCxnSpPr>
        <p:spPr>
          <a:xfrm>
            <a:off x="8411977" y="4448651"/>
            <a:ext cx="382000" cy="164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230" name="Google Shape;230;p29"/>
          <p:cNvCxnSpPr>
            <a:stCxn id="213" idx="2"/>
          </p:cNvCxnSpPr>
          <p:nvPr/>
        </p:nvCxnSpPr>
        <p:spPr>
          <a:xfrm>
            <a:off x="4151425" y="5405025"/>
            <a:ext cx="24400" cy="65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231" name="Google Shape;231;p29"/>
          <p:cNvCxnSpPr>
            <a:stCxn id="209" idx="2"/>
          </p:cNvCxnSpPr>
          <p:nvPr/>
        </p:nvCxnSpPr>
        <p:spPr>
          <a:xfrm>
            <a:off x="1490475" y="5429325"/>
            <a:ext cx="6800" cy="68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232" name="Google Shape;232;p29"/>
          <p:cNvCxnSpPr>
            <a:stCxn id="196" idx="3"/>
            <a:endCxn id="202" idx="0"/>
          </p:cNvCxnSpPr>
          <p:nvPr/>
        </p:nvCxnSpPr>
        <p:spPr>
          <a:xfrm>
            <a:off x="8096175" y="1084451"/>
            <a:ext cx="686800" cy="147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233" name="Google Shape;233;p29"/>
          <p:cNvCxnSpPr>
            <a:stCxn id="207" idx="2"/>
            <a:endCxn id="208" idx="0"/>
          </p:cNvCxnSpPr>
          <p:nvPr/>
        </p:nvCxnSpPr>
        <p:spPr>
          <a:xfrm>
            <a:off x="1629525" y="1660675"/>
            <a:ext cx="436400" cy="62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234" name="Google Shape;234;p29"/>
          <p:cNvCxnSpPr>
            <a:stCxn id="202" idx="0"/>
            <a:endCxn id="185" idx="2"/>
          </p:cNvCxnSpPr>
          <p:nvPr/>
        </p:nvCxnSpPr>
        <p:spPr>
          <a:xfrm rot="10800000" flipH="1">
            <a:off x="8783125" y="1831875"/>
            <a:ext cx="1322000" cy="7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35" name="Google Shape;235;p29"/>
          <p:cNvCxnSpPr>
            <a:stCxn id="198" idx="0"/>
            <a:endCxn id="206" idx="2"/>
          </p:cNvCxnSpPr>
          <p:nvPr/>
        </p:nvCxnSpPr>
        <p:spPr>
          <a:xfrm rot="10800000">
            <a:off x="8412001" y="4448713"/>
            <a:ext cx="1751200" cy="21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6" name="Google Shape;236;p29"/>
          <p:cNvCxnSpPr>
            <a:stCxn id="213" idx="0"/>
            <a:endCxn id="210" idx="2"/>
          </p:cNvCxnSpPr>
          <p:nvPr/>
        </p:nvCxnSpPr>
        <p:spPr>
          <a:xfrm rot="10800000">
            <a:off x="3982225" y="4069025"/>
            <a:ext cx="169200" cy="67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7" name="Google Shape;237;p29"/>
          <p:cNvCxnSpPr>
            <a:stCxn id="212" idx="0"/>
            <a:endCxn id="205" idx="1"/>
          </p:cNvCxnSpPr>
          <p:nvPr/>
        </p:nvCxnSpPr>
        <p:spPr>
          <a:xfrm rot="10800000" flipH="1">
            <a:off x="6023153" y="3574175"/>
            <a:ext cx="431200" cy="57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8" name="Google Shape;238;p29"/>
          <p:cNvCxnSpPr>
            <a:stCxn id="205" idx="0"/>
            <a:endCxn id="204" idx="3"/>
          </p:cNvCxnSpPr>
          <p:nvPr/>
        </p:nvCxnSpPr>
        <p:spPr>
          <a:xfrm rot="10800000">
            <a:off x="6327788" y="3047225"/>
            <a:ext cx="710000" cy="19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9" name="Google Shape;239;p29"/>
          <p:cNvCxnSpPr>
            <a:stCxn id="211" idx="3"/>
            <a:endCxn id="210" idx="1"/>
          </p:cNvCxnSpPr>
          <p:nvPr/>
        </p:nvCxnSpPr>
        <p:spPr>
          <a:xfrm rot="10800000" flipH="1">
            <a:off x="2936651" y="3738600"/>
            <a:ext cx="340400" cy="22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0" name="Google Shape;240;p29"/>
          <p:cNvCxnSpPr>
            <a:stCxn id="210" idx="0"/>
            <a:endCxn id="208" idx="2"/>
          </p:cNvCxnSpPr>
          <p:nvPr/>
        </p:nvCxnSpPr>
        <p:spPr>
          <a:xfrm rot="10800000">
            <a:off x="2065851" y="2950075"/>
            <a:ext cx="1916400" cy="4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1" name="Google Shape;241;p29"/>
          <p:cNvCxnSpPr>
            <a:stCxn id="205" idx="0"/>
            <a:endCxn id="202" idx="1"/>
          </p:cNvCxnSpPr>
          <p:nvPr/>
        </p:nvCxnSpPr>
        <p:spPr>
          <a:xfrm rot="10800000" flipH="1">
            <a:off x="7037788" y="2891625"/>
            <a:ext cx="630800" cy="35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2" name="Google Shape;242;p29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buClr>
                <a:srgbClr val="000000"/>
              </a:buClr>
              <a:buSzPts val="900"/>
            </a:pPr>
            <a:fld id="{00000000-1234-1234-1234-123412341234}" type="slidenum">
              <a:rPr lang="en"/>
              <a:pPr>
                <a:buClr>
                  <a:srgbClr val="000000"/>
                </a:buClr>
                <a:buSzPts val="900"/>
              </a:pPr>
              <a:t>4</a:t>
            </a:fld>
            <a:endParaRPr/>
          </a:p>
        </p:txBody>
      </p:sp>
      <p:sp>
        <p:nvSpPr>
          <p:cNvPr id="243" name="Google Shape;243;p29"/>
          <p:cNvSpPr txBox="1"/>
          <p:nvPr/>
        </p:nvSpPr>
        <p:spPr>
          <a:xfrm>
            <a:off x="4582233" y="1776767"/>
            <a:ext cx="21128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1467">
                <a:solidFill>
                  <a:srgbClr val="3944A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Serverless Architecture</a:t>
            </a:r>
            <a:endParaRPr sz="1467">
              <a:solidFill>
                <a:srgbClr val="3944A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oogle Shape;264;p31"/>
          <p:cNvGrpSpPr/>
          <p:nvPr/>
        </p:nvGrpSpPr>
        <p:grpSpPr>
          <a:xfrm>
            <a:off x="372818" y="1043744"/>
            <a:ext cx="4623431" cy="2735675"/>
            <a:chOff x="4492175" y="1328550"/>
            <a:chExt cx="7645825" cy="4524020"/>
          </a:xfrm>
        </p:grpSpPr>
        <p:pic>
          <p:nvPicPr>
            <p:cNvPr id="265" name="Google Shape;265;p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492175" y="1328550"/>
              <a:ext cx="7610076" cy="409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3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820050" y="3318400"/>
              <a:ext cx="1480785" cy="2402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Google Shape;267;p3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728875" y="3567400"/>
              <a:ext cx="1409125" cy="228517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8" name="Google Shape;268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304375" y="2772100"/>
            <a:ext cx="2540568" cy="167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98228" y="2914222"/>
            <a:ext cx="2970809" cy="1558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43945" y="4907755"/>
            <a:ext cx="2671183" cy="1281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627953" y="4549449"/>
            <a:ext cx="2455680" cy="1674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795742" y="876563"/>
            <a:ext cx="3045271" cy="1535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27249" y="4390767"/>
            <a:ext cx="1465000" cy="1976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831428" y="4807933"/>
            <a:ext cx="1502611" cy="15026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5" name="Google Shape;275;p31"/>
          <p:cNvGrpSpPr/>
          <p:nvPr/>
        </p:nvGrpSpPr>
        <p:grpSpPr>
          <a:xfrm>
            <a:off x="9021157" y="892810"/>
            <a:ext cx="2970751" cy="1502604"/>
            <a:chOff x="5713380" y="1200510"/>
            <a:chExt cx="3024279" cy="1579693"/>
          </a:xfrm>
        </p:grpSpPr>
        <p:pic>
          <p:nvPicPr>
            <p:cNvPr id="276" name="Google Shape;276;p31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5713380" y="1200510"/>
              <a:ext cx="3024279" cy="15796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7" name="Google Shape;277;p31"/>
            <p:cNvSpPr/>
            <p:nvPr/>
          </p:nvSpPr>
          <p:spPr>
            <a:xfrm>
              <a:off x="6995604" y="1828800"/>
              <a:ext cx="479400" cy="372900"/>
            </a:xfrm>
            <a:prstGeom prst="rect">
              <a:avLst/>
            </a:prstGeom>
            <a:solidFill>
              <a:srgbClr val="84A8C9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4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7019460" y="1738394"/>
              <a:ext cx="465600" cy="3525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4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9" name="Google Shape;279;p31"/>
          <p:cNvSpPr txBox="1">
            <a:spLocks noGrp="1"/>
          </p:cNvSpPr>
          <p:nvPr>
            <p:ph type="body" idx="1"/>
          </p:nvPr>
        </p:nvSpPr>
        <p:spPr>
          <a:xfrm>
            <a:off x="639903" y="3632063"/>
            <a:ext cx="4068000" cy="580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pPr marL="84665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800"/>
              <a:buNone/>
            </a:pPr>
            <a:r>
              <a:rPr lang="en" b="1" dirty="0">
                <a:solidFill>
                  <a:srgbClr val="3944A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Web and Mobile Application</a:t>
            </a:r>
            <a:endParaRPr sz="1600" b="1" dirty="0">
              <a:solidFill>
                <a:srgbClr val="3944A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0" name="Google Shape;280;p31"/>
          <p:cNvSpPr txBox="1"/>
          <p:nvPr/>
        </p:nvSpPr>
        <p:spPr>
          <a:xfrm>
            <a:off x="9099467" y="2350900"/>
            <a:ext cx="2862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84665" algn="ctr">
              <a:lnSpc>
                <a:spcPct val="150000"/>
              </a:lnSpc>
              <a:buClr>
                <a:schemeClr val="dk1"/>
              </a:buClr>
              <a:buSzPts val="800"/>
            </a:pPr>
            <a:r>
              <a:rPr lang="en" sz="1467" b="1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Cloud </a:t>
            </a:r>
            <a:r>
              <a:rPr lang="en" sz="1467" b="1">
                <a:latin typeface="Century Gothic"/>
                <a:ea typeface="Century Gothic"/>
                <a:cs typeface="Century Gothic"/>
                <a:sym typeface="Century Gothic"/>
              </a:rPr>
              <a:t>S</a:t>
            </a:r>
            <a:r>
              <a:rPr lang="en" sz="1467" b="1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ervice</a:t>
            </a:r>
            <a:r>
              <a:rPr lang="en" sz="1467" b="1">
                <a:latin typeface="Century Gothic"/>
                <a:ea typeface="Century Gothic"/>
                <a:cs typeface="Century Gothic"/>
                <a:sym typeface="Century Gothic"/>
              </a:rPr>
              <a:t>s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1"/>
          <p:cNvSpPr txBox="1"/>
          <p:nvPr/>
        </p:nvSpPr>
        <p:spPr>
          <a:xfrm>
            <a:off x="6376051" y="4476097"/>
            <a:ext cx="23973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84665">
              <a:lnSpc>
                <a:spcPct val="150000"/>
              </a:lnSpc>
              <a:buClr>
                <a:schemeClr val="dk1"/>
              </a:buClr>
              <a:buSzPts val="800"/>
            </a:pPr>
            <a:r>
              <a:rPr lang="en" sz="1467" b="1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Intelligence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1"/>
          <p:cNvSpPr txBox="1"/>
          <p:nvPr/>
        </p:nvSpPr>
        <p:spPr>
          <a:xfrm>
            <a:off x="49302" y="6297904"/>
            <a:ext cx="2397277" cy="380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84665">
              <a:lnSpc>
                <a:spcPct val="150000"/>
              </a:lnSpc>
              <a:buClr>
                <a:schemeClr val="dk1"/>
              </a:buClr>
              <a:buSzPts val="800"/>
            </a:pPr>
            <a:r>
              <a:rPr lang="en" sz="1333" b="1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Customized Software</a:t>
            </a:r>
            <a:endParaRPr sz="133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1"/>
          <p:cNvSpPr txBox="1"/>
          <p:nvPr/>
        </p:nvSpPr>
        <p:spPr>
          <a:xfrm>
            <a:off x="2270751" y="6297904"/>
            <a:ext cx="3000959" cy="380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84665">
              <a:lnSpc>
                <a:spcPct val="150000"/>
              </a:lnSpc>
              <a:buClr>
                <a:schemeClr val="dk1"/>
              </a:buClr>
              <a:buSzPts val="800"/>
            </a:pPr>
            <a:r>
              <a:rPr lang="en" sz="1333" b="1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Centralize Data Management</a:t>
            </a:r>
            <a:endParaRPr sz="133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1"/>
          <p:cNvSpPr txBox="1"/>
          <p:nvPr/>
        </p:nvSpPr>
        <p:spPr>
          <a:xfrm>
            <a:off x="9363203" y="4478379"/>
            <a:ext cx="23973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84665" algn="ctr">
              <a:lnSpc>
                <a:spcPct val="150000"/>
              </a:lnSpc>
              <a:buClr>
                <a:schemeClr val="dk1"/>
              </a:buClr>
              <a:buSzPts val="800"/>
            </a:pPr>
            <a:r>
              <a:rPr lang="en" sz="1467" b="1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Analytics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1"/>
          <p:cNvSpPr txBox="1"/>
          <p:nvPr/>
        </p:nvSpPr>
        <p:spPr>
          <a:xfrm>
            <a:off x="5643068" y="6302033"/>
            <a:ext cx="34564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84665" algn="ctr">
              <a:lnSpc>
                <a:spcPct val="150000"/>
              </a:lnSpc>
              <a:buClr>
                <a:schemeClr val="dk1"/>
              </a:buClr>
              <a:buSzPts val="800"/>
            </a:pPr>
            <a:r>
              <a:rPr lang="en" sz="1467" b="1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Architecture &amp; Solution Design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1"/>
          <p:cNvSpPr txBox="1"/>
          <p:nvPr/>
        </p:nvSpPr>
        <p:spPr>
          <a:xfrm>
            <a:off x="5943936" y="2389167"/>
            <a:ext cx="25976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84665">
              <a:lnSpc>
                <a:spcPct val="150000"/>
              </a:lnSpc>
              <a:buClr>
                <a:schemeClr val="dk1"/>
              </a:buClr>
              <a:buSzPts val="800"/>
            </a:pPr>
            <a:r>
              <a:rPr lang="en" sz="1467" b="1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Digital Transformation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1"/>
          <p:cNvSpPr txBox="1"/>
          <p:nvPr/>
        </p:nvSpPr>
        <p:spPr>
          <a:xfrm>
            <a:off x="9363200" y="6297851"/>
            <a:ext cx="27956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84665" algn="ctr">
              <a:lnSpc>
                <a:spcPct val="150000"/>
              </a:lnSpc>
              <a:buClr>
                <a:schemeClr val="dk1"/>
              </a:buClr>
              <a:buSzPts val="800"/>
            </a:pPr>
            <a:r>
              <a:rPr lang="en" sz="1333" b="1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</a:t>
            </a:r>
            <a:r>
              <a:rPr lang="en" sz="1333" b="1">
                <a:latin typeface="Century Gothic"/>
                <a:ea typeface="Century Gothic"/>
                <a:cs typeface="Century Gothic"/>
                <a:sym typeface="Century Gothic"/>
              </a:rPr>
              <a:t>Engineering</a:t>
            </a:r>
            <a:endParaRPr sz="133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1"/>
          <p:cNvSpPr/>
          <p:nvPr/>
        </p:nvSpPr>
        <p:spPr>
          <a:xfrm>
            <a:off x="13226" y="6767251"/>
            <a:ext cx="12209700" cy="134100"/>
          </a:xfrm>
          <a:prstGeom prst="rect">
            <a:avLst/>
          </a:prstGeom>
          <a:solidFill>
            <a:srgbClr val="3944A1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1"/>
          <p:cNvSpPr/>
          <p:nvPr/>
        </p:nvSpPr>
        <p:spPr>
          <a:xfrm>
            <a:off x="125" y="-58800"/>
            <a:ext cx="12192000" cy="7746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00013" dist="9525" dir="5400000" algn="bl" rotWithShape="0">
              <a:srgbClr val="000000">
                <a:alpha val="5882"/>
              </a:srgbClr>
            </a:outerShdw>
          </a:effectLst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1"/>
          <p:cNvSpPr/>
          <p:nvPr/>
        </p:nvSpPr>
        <p:spPr>
          <a:xfrm>
            <a:off x="-228600" y="-18375"/>
            <a:ext cx="8964600" cy="7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7" tIns="34267" rIns="68567" bIns="34267" anchor="ctr" anchorCtr="0">
            <a:noAutofit/>
          </a:bodyPr>
          <a:lstStyle/>
          <a:p>
            <a:pPr marL="457189">
              <a:buClr>
                <a:schemeClr val="dk1"/>
              </a:buClr>
              <a:buSzPts val="800"/>
            </a:pPr>
            <a:r>
              <a:rPr lang="en" sz="2667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Facgure Services</a:t>
            </a:r>
            <a:endParaRPr sz="2667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1" name="Google Shape;291;p31"/>
          <p:cNvSpPr/>
          <p:nvPr/>
        </p:nvSpPr>
        <p:spPr>
          <a:xfrm>
            <a:off x="11443225" y="147500"/>
            <a:ext cx="400200" cy="400200"/>
          </a:xfrm>
          <a:prstGeom prst="ellipse">
            <a:avLst/>
          </a:prstGeom>
          <a:solidFill>
            <a:srgbClr val="3944A1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p3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1549275" y="280614"/>
            <a:ext cx="188100" cy="1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1"/>
          <p:cNvSpPr/>
          <p:nvPr/>
        </p:nvSpPr>
        <p:spPr>
          <a:xfrm>
            <a:off x="0" y="685026"/>
            <a:ext cx="1438200" cy="53100"/>
          </a:xfrm>
          <a:prstGeom prst="rect">
            <a:avLst/>
          </a:prstGeom>
          <a:solidFill>
            <a:srgbClr val="3944A1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3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153112" y="4084799"/>
            <a:ext cx="1293456" cy="20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DD4A0CD-A03C-46BB-A757-5524891D7735}"/>
              </a:ext>
            </a:extLst>
          </p:cNvPr>
          <p:cNvGrpSpPr/>
          <p:nvPr/>
        </p:nvGrpSpPr>
        <p:grpSpPr>
          <a:xfrm>
            <a:off x="506457" y="484331"/>
            <a:ext cx="1360505" cy="1366603"/>
            <a:chOff x="14167" y="0"/>
            <a:chExt cx="6321665" cy="6350000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1784312A-19F9-5092-3AE9-EF532BCE5355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45" name="TextBox 21">
            <a:extLst>
              <a:ext uri="{FF2B5EF4-FFF2-40B4-BE49-F238E27FC236}">
                <a16:creationId xmlns:a16="http://schemas.microsoft.com/office/drawing/2014/main" id="{7AB602D3-29DC-C1C0-8DC6-86C45A56369F}"/>
              </a:ext>
            </a:extLst>
          </p:cNvPr>
          <p:cNvSpPr txBox="1"/>
          <p:nvPr/>
        </p:nvSpPr>
        <p:spPr>
          <a:xfrm>
            <a:off x="756827" y="2641371"/>
            <a:ext cx="10542132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th-TH" sz="2800" dirty="0">
                <a:solidFill>
                  <a:srgbClr val="414BA4"/>
                </a:solidFill>
                <a:ea typeface="+mn-lt"/>
                <a:cs typeface="+mn-lt"/>
              </a:rPr>
              <a:t>การเชื่อมโยงข้อมูลจากแหล่งข้อมูลต่าง ๆ ไม่ว่าจะเป็นฐานข้อมูล เว็บไซต์ จากทั้งภายในและนอกประเทศ เพื่อนำมา</a:t>
            </a:r>
            <a:r>
              <a:rPr lang="th-TH" sz="2800" dirty="0" err="1">
                <a:solidFill>
                  <a:srgbClr val="414BA4"/>
                </a:solidFill>
                <a:ea typeface="+mn-lt"/>
                <a:cs typeface="+mn-lt"/>
              </a:rPr>
              <a:t>อัป</a:t>
            </a:r>
            <a:r>
              <a:rPr lang="th-TH" sz="2800" dirty="0">
                <a:solidFill>
                  <a:srgbClr val="414BA4"/>
                </a:solidFill>
                <a:ea typeface="+mn-lt"/>
                <a:cs typeface="+mn-lt"/>
              </a:rPr>
              <a:t>เด</a:t>
            </a:r>
            <a:r>
              <a:rPr lang="th-TH" sz="2800" dirty="0" err="1">
                <a:solidFill>
                  <a:srgbClr val="414BA4"/>
                </a:solidFill>
                <a:ea typeface="+mn-lt"/>
                <a:cs typeface="+mn-lt"/>
              </a:rPr>
              <a:t>ต</a:t>
            </a:r>
            <a:r>
              <a:rPr lang="th-TH" sz="2800" dirty="0">
                <a:solidFill>
                  <a:srgbClr val="414BA4"/>
                </a:solidFill>
                <a:ea typeface="+mn-lt"/>
                <a:cs typeface="+mn-lt"/>
              </a:rPr>
              <a:t>ให้กับระบบของกระทรวงเพื่อใช้ประโยชน์ในเชิงการวิเคราะห์ข้อมูล รวมถึงเป็นแหล่งข้อมูล</a:t>
            </a:r>
            <a:br>
              <a:rPr lang="th-TH" sz="2800" dirty="0">
                <a:solidFill>
                  <a:srgbClr val="414BA4"/>
                </a:solidFill>
                <a:ea typeface="+mn-lt"/>
                <a:cs typeface="+mn-lt"/>
              </a:rPr>
            </a:br>
            <a:r>
              <a:rPr lang="th-TH" sz="2800" dirty="0">
                <a:solidFill>
                  <a:srgbClr val="414BA4"/>
                </a:solidFill>
                <a:ea typeface="+mn-lt"/>
                <a:cs typeface="+mn-lt"/>
              </a:rPr>
              <a:t>ให้กับหน่วยงานและประชาชนทั่วไปให้เข้าถึงได้ง่ายและ</a:t>
            </a:r>
            <a:r>
              <a:rPr lang="th-TH" sz="2800" dirty="0" err="1">
                <a:solidFill>
                  <a:srgbClr val="414BA4"/>
                </a:solidFill>
                <a:ea typeface="+mn-lt"/>
                <a:cs typeface="+mn-lt"/>
              </a:rPr>
              <a:t>อัป</a:t>
            </a:r>
            <a:r>
              <a:rPr lang="th-TH" sz="2800" dirty="0">
                <a:solidFill>
                  <a:srgbClr val="414BA4"/>
                </a:solidFill>
                <a:ea typeface="+mn-lt"/>
                <a:cs typeface="+mn-lt"/>
              </a:rPr>
              <a:t>เด</a:t>
            </a:r>
            <a:r>
              <a:rPr lang="th-TH" sz="2800" dirty="0" err="1">
                <a:solidFill>
                  <a:srgbClr val="414BA4"/>
                </a:solidFill>
                <a:ea typeface="+mn-lt"/>
                <a:cs typeface="+mn-lt"/>
              </a:rPr>
              <a:t>ต</a:t>
            </a:r>
            <a:r>
              <a:rPr lang="th-TH" sz="2800" dirty="0">
                <a:solidFill>
                  <a:srgbClr val="414BA4"/>
                </a:solidFill>
                <a:ea typeface="+mn-lt"/>
                <a:cs typeface="+mn-lt"/>
              </a:rPr>
              <a:t>อยู่เสมอ</a:t>
            </a:r>
            <a:endParaRPr lang="en-US" sz="2800" dirty="0">
              <a:ea typeface="+mn-lt"/>
              <a:cs typeface="+mn-lt"/>
            </a:endParaRPr>
          </a:p>
        </p:txBody>
      </p:sp>
      <p:sp>
        <p:nvSpPr>
          <p:cNvPr id="46" name="Slide Number Placeholder 22">
            <a:extLst>
              <a:ext uri="{FF2B5EF4-FFF2-40B4-BE49-F238E27FC236}">
                <a16:creationId xmlns:a16="http://schemas.microsoft.com/office/drawing/2014/main" id="{973A9391-4F39-AA23-C5AC-2F4399D9593A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414BA4"/>
                </a:solidFill>
                <a:latin typeface="Montserrat"/>
              </a:rPr>
              <a:pPr/>
              <a:t>6</a:t>
            </a:fld>
            <a:endParaRPr lang="en-US" sz="1400" spc="-33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3F6C871E-90F3-948B-30D8-76FB3D47CA4F}"/>
              </a:ext>
            </a:extLst>
          </p:cNvPr>
          <p:cNvSpPr txBox="1"/>
          <p:nvPr/>
        </p:nvSpPr>
        <p:spPr>
          <a:xfrm>
            <a:off x="11298959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414BA4"/>
                </a:solidFill>
                <a:latin typeface="Montserrat"/>
              </a:rPr>
              <a:t>Page</a:t>
            </a:r>
            <a:endParaRPr lang="en-US" sz="1400">
              <a:solidFill>
                <a:srgbClr val="414BA4"/>
              </a:solidFill>
            </a:endParaRP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613F39A9-7172-6026-0597-CB31E58B0953}"/>
              </a:ext>
            </a:extLst>
          </p:cNvPr>
          <p:cNvSpPr txBox="1"/>
          <p:nvPr/>
        </p:nvSpPr>
        <p:spPr>
          <a:xfrm>
            <a:off x="180637" y="818509"/>
            <a:ext cx="9063067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th-TH" sz="5400" b="1" dirty="0">
                <a:solidFill>
                  <a:srgbClr val="414BA4"/>
                </a:solidFill>
                <a:latin typeface="Athiti"/>
                <a:cs typeface="Athiti"/>
              </a:rPr>
              <a:t>ความท้าทายของการบูรณาการข้อมูลภายใต้กระ</a:t>
            </a:r>
            <a:r>
              <a:rPr lang="th-TH" sz="5400" b="1" dirty="0" err="1">
                <a:solidFill>
                  <a:srgbClr val="414BA4"/>
                </a:solidFill>
                <a:latin typeface="Athiti"/>
                <a:cs typeface="Athiti"/>
              </a:rPr>
              <a:t>ทรว</a:t>
            </a:r>
            <a:r>
              <a:rPr lang="th-TH" sz="5400" b="1" dirty="0">
                <a:solidFill>
                  <a:srgbClr val="414BA4"/>
                </a:solidFill>
                <a:latin typeface="Athiti"/>
                <a:cs typeface="Athiti"/>
              </a:rPr>
              <a:t>งอ</a:t>
            </a:r>
            <a:r>
              <a:rPr lang="th-TH" sz="5400" b="1" dirty="0" err="1">
                <a:solidFill>
                  <a:srgbClr val="414BA4"/>
                </a:solidFill>
                <a:latin typeface="Athiti"/>
                <a:cs typeface="Athiti"/>
              </a:rPr>
              <a:t>ว</a:t>
            </a:r>
            <a:r>
              <a:rPr lang="th-TH" sz="5400" b="1" dirty="0">
                <a:solidFill>
                  <a:srgbClr val="414BA4"/>
                </a:solidFill>
                <a:latin typeface="Athiti"/>
                <a:cs typeface="Athiti"/>
              </a:rPr>
              <a:t>.</a:t>
            </a:r>
            <a:endParaRPr lang="en-US" sz="5400" spc="-115" dirty="0">
              <a:ea typeface="+mn-lt"/>
              <a:cs typeface="+mn-lt"/>
            </a:endParaRPr>
          </a:p>
        </p:txBody>
      </p:sp>
      <p:sp>
        <p:nvSpPr>
          <p:cNvPr id="5" name="AutoShape 22">
            <a:extLst>
              <a:ext uri="{FF2B5EF4-FFF2-40B4-BE49-F238E27FC236}">
                <a16:creationId xmlns:a16="http://schemas.microsoft.com/office/drawing/2014/main" id="{427133F3-BC1C-D8AB-1B13-686990A97B07}"/>
              </a:ext>
            </a:extLst>
          </p:cNvPr>
          <p:cNvSpPr/>
          <p:nvPr/>
        </p:nvSpPr>
        <p:spPr>
          <a:xfrm rot="7891" flipV="1">
            <a:off x="459800" y="6482349"/>
            <a:ext cx="11364306" cy="41105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1" name="TextBox 21">
            <a:extLst>
              <a:ext uri="{FF2B5EF4-FFF2-40B4-BE49-F238E27FC236}">
                <a16:creationId xmlns:a16="http://schemas.microsoft.com/office/drawing/2014/main" id="{ED26926F-A0DB-8D97-0EA3-7D8A1AF3D86C}"/>
              </a:ext>
            </a:extLst>
          </p:cNvPr>
          <p:cNvSpPr txBox="1"/>
          <p:nvPr/>
        </p:nvSpPr>
        <p:spPr>
          <a:xfrm>
            <a:off x="1247870" y="4698476"/>
            <a:ext cx="5599127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3500"/>
              </a:lnSpc>
              <a:buFont typeface="Arial"/>
              <a:buChar char="•"/>
            </a:pPr>
            <a:r>
              <a:rPr lang="th-TH" sz="2800" dirty="0">
                <a:solidFill>
                  <a:srgbClr val="414BA4"/>
                </a:solidFill>
                <a:latin typeface="Athiti"/>
                <a:cs typeface="Athiti"/>
              </a:rPr>
              <a:t>Data </a:t>
            </a:r>
            <a:r>
              <a:rPr lang="th-TH" sz="2800" dirty="0" err="1">
                <a:solidFill>
                  <a:srgbClr val="414BA4"/>
                </a:solidFill>
                <a:latin typeface="Athiti"/>
                <a:cs typeface="Athiti"/>
              </a:rPr>
              <a:t>Engineer</a:t>
            </a:r>
            <a:endParaRPr lang="th-TH" sz="2800" dirty="0">
              <a:solidFill>
                <a:srgbClr val="414BA4"/>
              </a:solidFill>
              <a:latin typeface="Athiti"/>
              <a:cs typeface="Athiti"/>
            </a:endParaRPr>
          </a:p>
          <a:p>
            <a:pPr marL="457200" indent="-457200" algn="just">
              <a:lnSpc>
                <a:spcPts val="3500"/>
              </a:lnSpc>
              <a:buFont typeface="Arial"/>
              <a:buChar char="•"/>
            </a:pPr>
            <a:r>
              <a:rPr lang="th-TH" sz="2800" dirty="0" err="1">
                <a:solidFill>
                  <a:srgbClr val="414BA4"/>
                </a:solidFill>
                <a:latin typeface="Athiti"/>
                <a:cs typeface="Athiti"/>
              </a:rPr>
              <a:t>Software</a:t>
            </a:r>
            <a:r>
              <a:rPr lang="th-TH" sz="2800" dirty="0">
                <a:solidFill>
                  <a:srgbClr val="414BA4"/>
                </a:solidFill>
                <a:latin typeface="Athiti"/>
                <a:cs typeface="Athiti"/>
              </a:rPr>
              <a:t> </a:t>
            </a:r>
            <a:r>
              <a:rPr lang="th-TH" sz="2800" dirty="0" err="1">
                <a:solidFill>
                  <a:srgbClr val="414BA4"/>
                </a:solidFill>
                <a:latin typeface="Athiti"/>
                <a:cs typeface="Athiti"/>
              </a:rPr>
              <a:t>Engineer</a:t>
            </a:r>
            <a:endParaRPr lang="th-TH" sz="2800" dirty="0">
              <a:solidFill>
                <a:srgbClr val="414BA4"/>
              </a:solidFill>
              <a:latin typeface="Athiti"/>
              <a:cs typeface="Athiti"/>
            </a:endParaRPr>
          </a:p>
          <a:p>
            <a:pPr marL="457200" indent="-457200" algn="just">
              <a:lnSpc>
                <a:spcPts val="3500"/>
              </a:lnSpc>
              <a:buFont typeface="Arial"/>
              <a:buChar char="•"/>
            </a:pPr>
            <a:r>
              <a:rPr lang="th-TH" sz="2800" dirty="0" err="1">
                <a:solidFill>
                  <a:srgbClr val="414BA4"/>
                </a:solidFill>
                <a:latin typeface="Athiti"/>
                <a:cs typeface="Athiti"/>
              </a:rPr>
              <a:t>Backend</a:t>
            </a:r>
            <a:r>
              <a:rPr lang="th-TH" sz="2800" dirty="0">
                <a:solidFill>
                  <a:srgbClr val="414BA4"/>
                </a:solidFill>
                <a:latin typeface="Athiti"/>
                <a:cs typeface="Athiti"/>
              </a:rPr>
              <a:t> </a:t>
            </a:r>
            <a:r>
              <a:rPr lang="th-TH" sz="2800" dirty="0" err="1">
                <a:solidFill>
                  <a:srgbClr val="414BA4"/>
                </a:solidFill>
                <a:latin typeface="Athiti"/>
                <a:cs typeface="Athiti"/>
              </a:rPr>
              <a:t>Developer</a:t>
            </a:r>
            <a:endParaRPr lang="th-TH" sz="2800" dirty="0">
              <a:solidFill>
                <a:srgbClr val="414BA4"/>
              </a:solidFill>
              <a:latin typeface="Athiti"/>
              <a:cs typeface="Athiti"/>
            </a:endParaRP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BEB732B7-1D27-5BFF-CFF7-571D1B224E63}"/>
              </a:ext>
            </a:extLst>
          </p:cNvPr>
          <p:cNvSpPr txBox="1"/>
          <p:nvPr/>
        </p:nvSpPr>
        <p:spPr>
          <a:xfrm>
            <a:off x="830864" y="4301480"/>
            <a:ext cx="3118586" cy="271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67"/>
              </a:lnSpc>
            </a:pPr>
            <a:r>
              <a:rPr lang="th-TH" sz="2800" b="1" spc="-34" dirty="0">
                <a:solidFill>
                  <a:srgbClr val="FFC000"/>
                </a:solidFill>
                <a:latin typeface="Athiti"/>
                <a:cs typeface="Athiti"/>
              </a:rPr>
              <a:t>ผู้เข้าอบรม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49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331301" y="767796"/>
            <a:ext cx="1699600" cy="1697660"/>
            <a:chOff x="-22295" y="0"/>
            <a:chExt cx="6321664" cy="6350000"/>
          </a:xfrm>
        </p:grpSpPr>
        <p:sp>
          <p:nvSpPr>
            <p:cNvPr id="4" name="Freeform 4"/>
            <p:cNvSpPr/>
            <p:nvPr/>
          </p:nvSpPr>
          <p:spPr>
            <a:xfrm>
              <a:off x="-22295" y="0"/>
              <a:ext cx="6321664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4181101" y="1316041"/>
            <a:ext cx="7782213" cy="1678023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th-TH" sz="5700" b="1" spc="-115">
                <a:solidFill>
                  <a:srgbClr val="414BA4"/>
                </a:solidFill>
                <a:latin typeface="Athiti"/>
                <a:cs typeface="Athiti"/>
              </a:rPr>
              <a:t>ภาพรวมของโครงการ </a:t>
            </a:r>
            <a:br>
              <a:rPr lang="th-TH" sz="5700" b="1" spc="-115">
                <a:solidFill>
                  <a:srgbClr val="414BA4"/>
                </a:solidFill>
                <a:latin typeface="Athiti"/>
                <a:cs typeface="Athiti"/>
              </a:rPr>
            </a:br>
            <a:r>
              <a:rPr lang="th-TH" sz="5700" b="1" spc="-115">
                <a:solidFill>
                  <a:srgbClr val="414BA4"/>
                </a:solidFill>
                <a:latin typeface="Athiti"/>
                <a:cs typeface="Athiti"/>
              </a:rPr>
              <a:t>HEI Integrated Data Hub</a:t>
            </a:r>
          </a:p>
        </p:txBody>
      </p:sp>
      <p:sp>
        <p:nvSpPr>
          <p:cNvPr id="14" name="AutoShape 9">
            <a:extLst>
              <a:ext uri="{FF2B5EF4-FFF2-40B4-BE49-F238E27FC236}">
                <a16:creationId xmlns:a16="http://schemas.microsoft.com/office/drawing/2014/main" id="{5EFCDC2E-4BBC-225D-A94F-61442586E953}"/>
              </a:ext>
            </a:extLst>
          </p:cNvPr>
          <p:cNvSpPr/>
          <p:nvPr/>
        </p:nvSpPr>
        <p:spPr>
          <a:xfrm flipV="1">
            <a:off x="4226486" y="3159860"/>
            <a:ext cx="7120617" cy="11043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Slide Number Placeholder 22">
            <a:extLst>
              <a:ext uri="{FF2B5EF4-FFF2-40B4-BE49-F238E27FC236}">
                <a16:creationId xmlns:a16="http://schemas.microsoft.com/office/drawing/2014/main" id="{3C31BDC9-DA2D-4EE6-DA5D-321D4643DE2C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FFFFFF"/>
                </a:solidFill>
                <a:latin typeface="Montserrat"/>
              </a:rPr>
              <a:pPr/>
              <a:t>7</a:t>
            </a:fld>
            <a:endParaRPr lang="en-US" sz="1400" spc="-33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C4E38516-6DC9-8249-9250-89103B568EB9}"/>
              </a:ext>
            </a:extLst>
          </p:cNvPr>
          <p:cNvSpPr txBox="1"/>
          <p:nvPr/>
        </p:nvSpPr>
        <p:spPr>
          <a:xfrm>
            <a:off x="1130947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chemeClr val="bg1"/>
                </a:solidFill>
                <a:latin typeface="Montserrat"/>
              </a:rPr>
              <a:t>Page</a:t>
            </a:r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2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92A6BC3-C667-DB8F-8B13-87A1471FE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0400" y="3687097"/>
            <a:ext cx="6036494" cy="316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59549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22">
            <a:extLst>
              <a:ext uri="{FF2B5EF4-FFF2-40B4-BE49-F238E27FC236}">
                <a16:creationId xmlns:a16="http://schemas.microsoft.com/office/drawing/2014/main" id="{AF80D7BB-D02D-563A-0740-B5814818305D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414BA4"/>
                </a:solidFill>
                <a:latin typeface="Montserrat"/>
              </a:rPr>
              <a:pPr/>
              <a:t>8</a:t>
            </a:fld>
            <a:endParaRPr lang="en-US" sz="1400" spc="-33">
              <a:solidFill>
                <a:srgbClr val="414BA4"/>
              </a:solidFill>
              <a:latin typeface="Montserra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9B642F-0896-F7E9-DA76-08ED867FFB54}"/>
              </a:ext>
            </a:extLst>
          </p:cNvPr>
          <p:cNvGrpSpPr/>
          <p:nvPr/>
        </p:nvGrpSpPr>
        <p:grpSpPr>
          <a:xfrm>
            <a:off x="874786" y="2042560"/>
            <a:ext cx="10243120" cy="4504360"/>
            <a:chOff x="547207" y="1833631"/>
            <a:chExt cx="10137770" cy="4428433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27B14D8-C5E2-D809-4804-CC9DFC708C56}"/>
                </a:ext>
              </a:extLst>
            </p:cNvPr>
            <p:cNvGrpSpPr/>
            <p:nvPr/>
          </p:nvGrpSpPr>
          <p:grpSpPr>
            <a:xfrm>
              <a:off x="547207" y="1833631"/>
              <a:ext cx="10137770" cy="4428433"/>
              <a:chOff x="525120" y="1844674"/>
              <a:chExt cx="10137770" cy="4428433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3E2EF0A-F1F1-19A9-202C-FF336735DB6C}"/>
                  </a:ext>
                </a:extLst>
              </p:cNvPr>
              <p:cNvSpPr/>
              <p:nvPr/>
            </p:nvSpPr>
            <p:spPr>
              <a:xfrm>
                <a:off x="5864501" y="3407325"/>
                <a:ext cx="2054085" cy="2865781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8D54912-15F7-7B1D-C2DA-653969883A02}"/>
                  </a:ext>
                </a:extLst>
              </p:cNvPr>
              <p:cNvSpPr/>
              <p:nvPr/>
            </p:nvSpPr>
            <p:spPr>
              <a:xfrm>
                <a:off x="3048415" y="1844674"/>
                <a:ext cx="2059606" cy="4428433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8" name="Picture 8">
                <a:extLst>
                  <a:ext uri="{FF2B5EF4-FFF2-40B4-BE49-F238E27FC236}">
                    <a16:creationId xmlns:a16="http://schemas.microsoft.com/office/drawing/2014/main" id="{71E44800-B787-A856-25E2-C7A797AD8F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81294" y="5095370"/>
                <a:ext cx="975553" cy="975553"/>
              </a:xfrm>
              <a:prstGeom prst="rect">
                <a:avLst/>
              </a:prstGeom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F5BB1B08-E11D-E7EB-EA09-34F536B3AC0C}"/>
                  </a:ext>
                </a:extLst>
              </p:cNvPr>
              <p:cNvGrpSpPr/>
              <p:nvPr/>
            </p:nvGrpSpPr>
            <p:grpSpPr>
              <a:xfrm>
                <a:off x="6014319" y="1970353"/>
                <a:ext cx="1330681" cy="942331"/>
                <a:chOff x="5692704" y="3377939"/>
                <a:chExt cx="1330681" cy="942331"/>
              </a:xfrm>
            </p:grpSpPr>
            <p:sp>
              <p:nvSpPr>
                <p:cNvPr id="21" name="Cylinder 20">
                  <a:extLst>
                    <a:ext uri="{FF2B5EF4-FFF2-40B4-BE49-F238E27FC236}">
                      <a16:creationId xmlns:a16="http://schemas.microsoft.com/office/drawing/2014/main" id="{4B8FD758-3802-4629-292C-8C41C326F07A}"/>
                    </a:ext>
                  </a:extLst>
                </p:cNvPr>
                <p:cNvSpPr/>
                <p:nvPr/>
              </p:nvSpPr>
              <p:spPr>
                <a:xfrm>
                  <a:off x="5692704" y="3377939"/>
                  <a:ext cx="1330681" cy="942331"/>
                </a:xfrm>
                <a:prstGeom prst="can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23" name="TextBox 3">
                  <a:extLst>
                    <a:ext uri="{FF2B5EF4-FFF2-40B4-BE49-F238E27FC236}">
                      <a16:creationId xmlns:a16="http://schemas.microsoft.com/office/drawing/2014/main" id="{D192C5B6-EB09-6B0F-457F-858D624FD5C6}"/>
                    </a:ext>
                  </a:extLst>
                </p:cNvPr>
                <p:cNvSpPr txBox="1"/>
                <p:nvPr/>
              </p:nvSpPr>
              <p:spPr>
                <a:xfrm>
                  <a:off x="5859105" y="3758214"/>
                  <a:ext cx="10409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b="1">
                      <a:solidFill>
                        <a:srgbClr val="414BA4"/>
                      </a:solidFill>
                      <a:latin typeface="Athiti" panose="00000500000000000000" pitchFamily="2" charset="-34"/>
                      <a:cs typeface="Athiti" panose="00000500000000000000" pitchFamily="2" charset="-34"/>
                    </a:rPr>
                    <a:t>MySQL</a:t>
                  </a:r>
                </a:p>
              </p:txBody>
            </p:sp>
          </p:grpSp>
          <p:sp>
            <p:nvSpPr>
              <p:cNvPr id="28" name="TextBox 7">
                <a:extLst>
                  <a:ext uri="{FF2B5EF4-FFF2-40B4-BE49-F238E27FC236}">
                    <a16:creationId xmlns:a16="http://schemas.microsoft.com/office/drawing/2014/main" id="{C70BB57C-37D1-96CC-C4C0-263F67FAEC3A}"/>
                  </a:ext>
                </a:extLst>
              </p:cNvPr>
              <p:cNvSpPr txBox="1"/>
              <p:nvPr/>
            </p:nvSpPr>
            <p:spPr>
              <a:xfrm>
                <a:off x="3138505" y="1890907"/>
                <a:ext cx="1969516" cy="55709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>
                    <a:solidFill>
                      <a:srgbClr val="FF0000"/>
                    </a:solidFill>
                    <a:latin typeface="Athiti"/>
                    <a:cs typeface="Athiti"/>
                  </a:rPr>
                  <a:t>Transfer All Data by using Apache Airflow</a:t>
                </a:r>
                <a:endParaRPr lang="en-US" sz="1400">
                  <a:solidFill>
                    <a:srgbClr val="FF0000"/>
                  </a:solidFill>
                  <a:latin typeface="Athiti" panose="00000500000000000000" pitchFamily="2" charset="-34"/>
                  <a:cs typeface="Athiti" panose="00000500000000000000" pitchFamily="2" charset="-34"/>
                </a:endParaRP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F66141BC-BADE-0597-6DE1-3ED6A67BFFCA}"/>
                  </a:ext>
                </a:extLst>
              </p:cNvPr>
              <p:cNvGrpSpPr/>
              <p:nvPr/>
            </p:nvGrpSpPr>
            <p:grpSpPr>
              <a:xfrm>
                <a:off x="525120" y="2573531"/>
                <a:ext cx="1646570" cy="1804355"/>
                <a:chOff x="2334481" y="2919759"/>
                <a:chExt cx="1646570" cy="1804355"/>
              </a:xfrm>
            </p:grpSpPr>
            <p:sp>
              <p:nvSpPr>
                <p:cNvPr id="22" name="TextBox 2">
                  <a:extLst>
                    <a:ext uri="{FF2B5EF4-FFF2-40B4-BE49-F238E27FC236}">
                      <a16:creationId xmlns:a16="http://schemas.microsoft.com/office/drawing/2014/main" id="{20F4D724-E0E4-4314-19BC-A6D80BE4E2CC}"/>
                    </a:ext>
                  </a:extLst>
                </p:cNvPr>
                <p:cNvSpPr txBox="1"/>
                <p:nvPr/>
              </p:nvSpPr>
              <p:spPr>
                <a:xfrm>
                  <a:off x="2334481" y="3881236"/>
                  <a:ext cx="163524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600" b="1">
                      <a:solidFill>
                        <a:srgbClr val="414BA4"/>
                      </a:solidFill>
                      <a:latin typeface="Athiti" panose="00000500000000000000" pitchFamily="2" charset="-34"/>
                      <a:cs typeface="Athiti" panose="00000500000000000000" pitchFamily="2" charset="-34"/>
                    </a:rPr>
                    <a:t>HEI</a:t>
                  </a:r>
                </a:p>
                <a:p>
                  <a:pPr algn="ctr"/>
                  <a:r>
                    <a:rPr lang="en-US" sz="1600">
                      <a:solidFill>
                        <a:srgbClr val="414BA4"/>
                      </a:solidFill>
                      <a:latin typeface="Athiti" panose="00000500000000000000" pitchFamily="2" charset="-34"/>
                      <a:cs typeface="Athiti" panose="00000500000000000000" pitchFamily="2" charset="-34"/>
                    </a:rPr>
                    <a:t>(THE, QS, UMR)</a:t>
                  </a:r>
                </a:p>
              </p:txBody>
            </p:sp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C5A2D064-9204-3679-7551-F45325FC11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51586" y="3046463"/>
                  <a:ext cx="601033" cy="6010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2" name="Rectangle: Rounded Corners 31">
                  <a:extLst>
                    <a:ext uri="{FF2B5EF4-FFF2-40B4-BE49-F238E27FC236}">
                      <a16:creationId xmlns:a16="http://schemas.microsoft.com/office/drawing/2014/main" id="{353A1229-3647-2DC8-BB3B-A1D015C2A501}"/>
                    </a:ext>
                  </a:extLst>
                </p:cNvPr>
                <p:cNvSpPr/>
                <p:nvPr/>
              </p:nvSpPr>
              <p:spPr>
                <a:xfrm>
                  <a:off x="2386932" y="2919759"/>
                  <a:ext cx="1594119" cy="1804355"/>
                </a:xfrm>
                <a:prstGeom prst="roundRect">
                  <a:avLst/>
                </a:prstGeom>
                <a:noFill/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solidFill>
                      <a:srgbClr val="3944A1"/>
                    </a:solidFill>
                    <a:cs typeface="Calibri"/>
                  </a:endParaRPr>
                </a:p>
              </p:txBody>
            </p:sp>
          </p:grpSp>
          <p:pic>
            <p:nvPicPr>
              <p:cNvPr id="36" name="Picture 35" descr="A picture containing text, accessory, vector graphics&#10;&#10;Description automatically generated">
                <a:extLst>
                  <a:ext uri="{FF2B5EF4-FFF2-40B4-BE49-F238E27FC236}">
                    <a16:creationId xmlns:a16="http://schemas.microsoft.com/office/drawing/2014/main" id="{A5CDA325-8F7F-37E9-4760-A001CD57C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7546" y="2994836"/>
                <a:ext cx="980003" cy="957919"/>
              </a:xfrm>
              <a:prstGeom prst="rect">
                <a:avLst/>
              </a:prstGeom>
            </p:spPr>
          </p:pic>
          <p:pic>
            <p:nvPicPr>
              <p:cNvPr id="51" name="Picture 10" descr="Logo, icon&#10;&#10;Description automatically generated">
                <a:extLst>
                  <a:ext uri="{FF2B5EF4-FFF2-40B4-BE49-F238E27FC236}">
                    <a16:creationId xmlns:a16="http://schemas.microsoft.com/office/drawing/2014/main" id="{5DBE9467-8F94-01C9-2091-BF3668BFEF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65441" y="3823290"/>
                <a:ext cx="1053549" cy="917275"/>
              </a:xfrm>
              <a:prstGeom prst="rect">
                <a:avLst/>
              </a:prstGeom>
            </p:spPr>
          </p:pic>
          <p:sp>
            <p:nvSpPr>
              <p:cNvPr id="13" name="TextBox 7">
                <a:extLst>
                  <a:ext uri="{FF2B5EF4-FFF2-40B4-BE49-F238E27FC236}">
                    <a16:creationId xmlns:a16="http://schemas.microsoft.com/office/drawing/2014/main" id="{7AA09772-2FC7-98DC-516D-85B105EDE160}"/>
                  </a:ext>
                </a:extLst>
              </p:cNvPr>
              <p:cNvSpPr txBox="1"/>
              <p:nvPr/>
            </p:nvSpPr>
            <p:spPr>
              <a:xfrm>
                <a:off x="3459158" y="4314767"/>
                <a:ext cx="1243834" cy="30777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>
                    <a:solidFill>
                      <a:srgbClr val="FF0000"/>
                    </a:solidFill>
                    <a:latin typeface="Athiti"/>
                    <a:cs typeface="Athiti"/>
                  </a:rPr>
                  <a:t>Data Lineage</a:t>
                </a:r>
                <a:endParaRPr lang="en-US"/>
              </a:p>
            </p:txBody>
          </p:sp>
          <p:pic>
            <p:nvPicPr>
              <p:cNvPr id="16" name="Picture 2" descr="Dremio | The Forever-Free Data Lakehouse Platform">
                <a:extLst>
                  <a:ext uri="{FF2B5EF4-FFF2-40B4-BE49-F238E27FC236}">
                    <a16:creationId xmlns:a16="http://schemas.microsoft.com/office/drawing/2014/main" id="{5C76771A-1F3B-62EA-38CC-38DA83B940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91157" y="2199995"/>
                <a:ext cx="1492914" cy="4767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9" name="TextBox 2">
                <a:extLst>
                  <a:ext uri="{FF2B5EF4-FFF2-40B4-BE49-F238E27FC236}">
                    <a16:creationId xmlns:a16="http://schemas.microsoft.com/office/drawing/2014/main" id="{94201AAB-D89E-9B73-3711-96DC56471B4C}"/>
                  </a:ext>
                </a:extLst>
              </p:cNvPr>
              <p:cNvSpPr txBox="1"/>
              <p:nvPr/>
            </p:nvSpPr>
            <p:spPr>
              <a:xfrm>
                <a:off x="3230519" y="5184172"/>
                <a:ext cx="1685256" cy="33855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solidFill>
                      <a:srgbClr val="414BA4"/>
                    </a:solidFill>
                    <a:latin typeface="Athiti"/>
                    <a:cs typeface="Athiti"/>
                  </a:rPr>
                  <a:t>Run DAGs</a:t>
                </a:r>
              </a:p>
            </p:txBody>
          </p:sp>
          <p:sp>
            <p:nvSpPr>
              <p:cNvPr id="40" name="TextBox 3">
                <a:extLst>
                  <a:ext uri="{FF2B5EF4-FFF2-40B4-BE49-F238E27FC236}">
                    <a16:creationId xmlns:a16="http://schemas.microsoft.com/office/drawing/2014/main" id="{7FF82ED8-95C7-32CF-B0B5-5402A35EFA1B}"/>
                  </a:ext>
                </a:extLst>
              </p:cNvPr>
              <p:cNvSpPr txBox="1"/>
              <p:nvPr/>
            </p:nvSpPr>
            <p:spPr>
              <a:xfrm>
                <a:off x="3230518" y="5645758"/>
                <a:ext cx="1685255" cy="33855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solidFill>
                      <a:srgbClr val="414BA4"/>
                    </a:solidFill>
                    <a:latin typeface="Athiti"/>
                    <a:cs typeface="Athiti"/>
                  </a:rPr>
                  <a:t>Monitoring</a:t>
                </a:r>
              </a:p>
            </p:txBody>
          </p:sp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2FA5249C-14DD-1F58-E973-7546EFCB34E0}"/>
                  </a:ext>
                </a:extLst>
              </p:cNvPr>
              <p:cNvSpPr txBox="1"/>
              <p:nvPr/>
            </p:nvSpPr>
            <p:spPr>
              <a:xfrm>
                <a:off x="6048106" y="5183331"/>
                <a:ext cx="1680100" cy="33855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solidFill>
                      <a:srgbClr val="414BA4"/>
                    </a:solidFill>
                    <a:latin typeface="Athiti"/>
                    <a:cs typeface="Athiti"/>
                  </a:rPr>
                  <a:t>Data Discovery</a:t>
                </a:r>
              </a:p>
            </p:txBody>
          </p:sp>
          <p:sp>
            <p:nvSpPr>
              <p:cNvPr id="5" name="TextBox 3">
                <a:extLst>
                  <a:ext uri="{FF2B5EF4-FFF2-40B4-BE49-F238E27FC236}">
                    <a16:creationId xmlns:a16="http://schemas.microsoft.com/office/drawing/2014/main" id="{6739E2F5-5117-933A-A911-52682F01CF73}"/>
                  </a:ext>
                </a:extLst>
              </p:cNvPr>
              <p:cNvSpPr txBox="1"/>
              <p:nvPr/>
            </p:nvSpPr>
            <p:spPr>
              <a:xfrm>
                <a:off x="6048105" y="5642539"/>
                <a:ext cx="1680099" cy="33855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solidFill>
                      <a:srgbClr val="414BA4"/>
                    </a:solidFill>
                    <a:latin typeface="Athiti"/>
                    <a:cs typeface="Athiti"/>
                  </a:rPr>
                  <a:t>Searching</a:t>
                </a:r>
              </a:p>
            </p:txBody>
          </p:sp>
          <p:sp>
            <p:nvSpPr>
              <p:cNvPr id="19" name="TextBox 2">
                <a:extLst>
                  <a:ext uri="{FF2B5EF4-FFF2-40B4-BE49-F238E27FC236}">
                    <a16:creationId xmlns:a16="http://schemas.microsoft.com/office/drawing/2014/main" id="{304F3A62-F008-C3B4-2C2D-13B7BFB76511}"/>
                  </a:ext>
                </a:extLst>
              </p:cNvPr>
              <p:cNvSpPr txBox="1"/>
              <p:nvPr/>
            </p:nvSpPr>
            <p:spPr>
              <a:xfrm>
                <a:off x="8791322" y="5182490"/>
                <a:ext cx="1680100" cy="33855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solidFill>
                      <a:srgbClr val="414BA4"/>
                    </a:solidFill>
                    <a:latin typeface="Athiti"/>
                    <a:cs typeface="Athiti"/>
                  </a:rPr>
                  <a:t>Clean Data</a:t>
                </a:r>
                <a:endParaRPr lang="en-US"/>
              </a:p>
            </p:txBody>
          </p:sp>
          <p:sp>
            <p:nvSpPr>
              <p:cNvPr id="20" name="TextBox 3">
                <a:extLst>
                  <a:ext uri="{FF2B5EF4-FFF2-40B4-BE49-F238E27FC236}">
                    <a16:creationId xmlns:a16="http://schemas.microsoft.com/office/drawing/2014/main" id="{E898F202-3019-EEC5-02D6-D29DAC48DE76}"/>
                  </a:ext>
                </a:extLst>
              </p:cNvPr>
              <p:cNvSpPr txBox="1"/>
              <p:nvPr/>
            </p:nvSpPr>
            <p:spPr>
              <a:xfrm>
                <a:off x="8791321" y="5644842"/>
                <a:ext cx="1680099" cy="33855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solidFill>
                      <a:srgbClr val="414BA4"/>
                    </a:solidFill>
                    <a:latin typeface="Athiti"/>
                    <a:cs typeface="Athiti"/>
                  </a:rPr>
                  <a:t>Queries</a:t>
                </a:r>
                <a:endParaRPr lang="en-US"/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B1826B4F-9053-74D9-D6DC-4C6397895B8E}"/>
                  </a:ext>
                </a:extLst>
              </p:cNvPr>
              <p:cNvCxnSpPr/>
              <p:nvPr/>
            </p:nvCxnSpPr>
            <p:spPr>
              <a:xfrm flipV="1">
                <a:off x="2173621" y="3439482"/>
                <a:ext cx="1321980" cy="7088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F0C25ABE-7A25-0E15-A552-CE8C1031DA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47490" y="2445569"/>
                <a:ext cx="1321980" cy="7088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16B8A3F-9D73-E7D8-E6AC-B8F3E5B617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23925" y="5611092"/>
                <a:ext cx="985154" cy="3955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ctor: Elbow 34">
                <a:extLst>
                  <a:ext uri="{FF2B5EF4-FFF2-40B4-BE49-F238E27FC236}">
                    <a16:creationId xmlns:a16="http://schemas.microsoft.com/office/drawing/2014/main" id="{00168AD0-2FEF-4413-B2AE-1661256037D7}"/>
                  </a:ext>
                </a:extLst>
              </p:cNvPr>
              <p:cNvCxnSpPr>
                <a:cxnSpLocks/>
                <a:endCxn id="21" idx="2"/>
              </p:cNvCxnSpPr>
              <p:nvPr/>
            </p:nvCxnSpPr>
            <p:spPr>
              <a:xfrm flipV="1">
                <a:off x="4023986" y="2441519"/>
                <a:ext cx="1990333" cy="480783"/>
              </a:xfrm>
              <a:prstGeom prst="bentConnector3">
                <a:avLst>
                  <a:gd name="adj1" fmla="val -72"/>
                </a:avLst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ctor: Elbow 37">
                <a:extLst>
                  <a:ext uri="{FF2B5EF4-FFF2-40B4-BE49-F238E27FC236}">
                    <a16:creationId xmlns:a16="http://schemas.microsoft.com/office/drawing/2014/main" id="{93905D24-BCEB-F35E-E10C-CF7BEA204E7C}"/>
                  </a:ext>
                </a:extLst>
              </p:cNvPr>
              <p:cNvCxnSpPr>
                <a:cxnSpLocks/>
                <a:endCxn id="51" idx="1"/>
              </p:cNvCxnSpPr>
              <p:nvPr/>
            </p:nvCxnSpPr>
            <p:spPr>
              <a:xfrm>
                <a:off x="4018047" y="3996436"/>
                <a:ext cx="2347394" cy="285492"/>
              </a:xfrm>
              <a:prstGeom prst="bentConnector3">
                <a:avLst>
                  <a:gd name="adj1" fmla="val -334"/>
                </a:avLst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2D0EB70-CF7E-F87C-33CA-0416A00351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44924" y="5611092"/>
                <a:ext cx="819502" cy="3955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7DF3AABF-05C3-FF35-4C29-1C465FFFF1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4445" y="5605569"/>
                <a:ext cx="764285" cy="9477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FCEFE6B-2F31-7777-BEBD-104300D14113}"/>
                  </a:ext>
                </a:extLst>
              </p:cNvPr>
              <p:cNvSpPr/>
              <p:nvPr/>
            </p:nvSpPr>
            <p:spPr>
              <a:xfrm>
                <a:off x="8603284" y="1844674"/>
                <a:ext cx="2059606" cy="4428433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73895028-C401-9AB3-99A4-8568427B0CF4}"/>
                </a:ext>
              </a:extLst>
            </p:cNvPr>
            <p:cNvCxnSpPr/>
            <p:nvPr/>
          </p:nvCxnSpPr>
          <p:spPr>
            <a:xfrm>
              <a:off x="6731506" y="2915526"/>
              <a:ext cx="3386" cy="86067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4B30EF43-F5C8-C10F-32A2-AACA264F07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9927" y="2659853"/>
              <a:ext cx="802899" cy="802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EC1258B-0B67-7633-E76E-434EAB6137B6}"/>
              </a:ext>
            </a:extLst>
          </p:cNvPr>
          <p:cNvGrpSpPr/>
          <p:nvPr/>
        </p:nvGrpSpPr>
        <p:grpSpPr>
          <a:xfrm>
            <a:off x="506458" y="121012"/>
            <a:ext cx="11687023" cy="1641879"/>
            <a:chOff x="506458" y="121012"/>
            <a:chExt cx="11687023" cy="1641879"/>
          </a:xfrm>
        </p:grpSpPr>
        <p:sp>
          <p:nvSpPr>
            <p:cNvPr id="14" name="TextBox 17">
              <a:extLst>
                <a:ext uri="{FF2B5EF4-FFF2-40B4-BE49-F238E27FC236}">
                  <a16:creationId xmlns:a16="http://schemas.microsoft.com/office/drawing/2014/main" id="{6102EF58-02C3-9851-1827-E85AD2AE5B0A}"/>
                </a:ext>
              </a:extLst>
            </p:cNvPr>
            <p:cNvSpPr txBox="1"/>
            <p:nvPr/>
          </p:nvSpPr>
          <p:spPr>
            <a:xfrm>
              <a:off x="11298959" y="121012"/>
              <a:ext cx="653844" cy="2185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1662"/>
                </a:lnSpc>
              </a:pPr>
              <a:r>
                <a:rPr lang="en-US" sz="1400" spc="-33">
                  <a:solidFill>
                    <a:srgbClr val="414BA4"/>
                  </a:solidFill>
                  <a:latin typeface="Montserrat"/>
                </a:rPr>
                <a:t>Page</a:t>
              </a:r>
              <a:endParaRPr lang="en-US" sz="1400">
                <a:solidFill>
                  <a:srgbClr val="414BA4"/>
                </a:solidFill>
              </a:endParaRPr>
            </a:p>
          </p:txBody>
        </p:sp>
        <p:grpSp>
          <p:nvGrpSpPr>
            <p:cNvPr id="27" name="Group 4">
              <a:extLst>
                <a:ext uri="{FF2B5EF4-FFF2-40B4-BE49-F238E27FC236}">
                  <a16:creationId xmlns:a16="http://schemas.microsoft.com/office/drawing/2014/main" id="{091106E1-73C2-FC12-4BDA-2CD682A46DE8}"/>
                </a:ext>
              </a:extLst>
            </p:cNvPr>
            <p:cNvGrpSpPr/>
            <p:nvPr/>
          </p:nvGrpSpPr>
          <p:grpSpPr>
            <a:xfrm>
              <a:off x="506458" y="389738"/>
              <a:ext cx="1360505" cy="1366603"/>
              <a:chOff x="14167" y="0"/>
              <a:chExt cx="6321665" cy="6350000"/>
            </a:xfrm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988814A8-3F31-C641-6DB6-1F9B9D0A371C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</p:spPr>
          </p:sp>
        </p:grpSp>
        <p:sp>
          <p:nvSpPr>
            <p:cNvPr id="43" name="TextBox 14">
              <a:extLst>
                <a:ext uri="{FF2B5EF4-FFF2-40B4-BE49-F238E27FC236}">
                  <a16:creationId xmlns:a16="http://schemas.microsoft.com/office/drawing/2014/main" id="{E02ABB08-D43F-6595-1E3C-F36EFD4A86C1}"/>
                </a:ext>
              </a:extLst>
            </p:cNvPr>
            <p:cNvSpPr txBox="1"/>
            <p:nvPr/>
          </p:nvSpPr>
          <p:spPr>
            <a:xfrm>
              <a:off x="748951" y="652226"/>
              <a:ext cx="11444530" cy="8309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1"/>
              <a:r>
                <a:rPr lang="th-TH" sz="5400" b="1">
                  <a:solidFill>
                    <a:srgbClr val="414BA4"/>
                  </a:solidFill>
                  <a:latin typeface="Athiti"/>
                  <a:cs typeface="Athiti"/>
                </a:rPr>
                <a:t>แผนภาพแสดงภาพรวมของโครงการ</a:t>
              </a:r>
              <a:endParaRPr lang="en-US" sz="5400" b="1">
                <a:solidFill>
                  <a:srgbClr val="414BA4"/>
                </a:solidFill>
                <a:latin typeface="Athiti"/>
                <a:cs typeface="Athiti"/>
              </a:endParaRPr>
            </a:p>
          </p:txBody>
        </p:sp>
        <p:sp>
          <p:nvSpPr>
            <p:cNvPr id="41" name="TextBox 14">
              <a:extLst>
                <a:ext uri="{FF2B5EF4-FFF2-40B4-BE49-F238E27FC236}">
                  <a16:creationId xmlns:a16="http://schemas.microsoft.com/office/drawing/2014/main" id="{43465B40-FFB6-DE67-09E9-3D9B12F4152D}"/>
                </a:ext>
              </a:extLst>
            </p:cNvPr>
            <p:cNvSpPr txBox="1"/>
            <p:nvPr/>
          </p:nvSpPr>
          <p:spPr>
            <a:xfrm>
              <a:off x="1423470" y="1393559"/>
              <a:ext cx="1419759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1"/>
              <a:r>
                <a:rPr lang="en-US" sz="2400">
                  <a:solidFill>
                    <a:srgbClr val="414BA4"/>
                  </a:solidFill>
                  <a:latin typeface="Athiti"/>
                  <a:cs typeface="Athiti"/>
                </a:rPr>
                <a:t>(1/3)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8191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503409" y="389738"/>
            <a:ext cx="1366603" cy="1366603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036079" y="652226"/>
            <a:ext cx="6854090" cy="83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th-TH" sz="5400" b="1">
                <a:solidFill>
                  <a:srgbClr val="414BA4"/>
                </a:solidFill>
                <a:latin typeface="Athiti"/>
                <a:cs typeface="Athiti"/>
              </a:rPr>
              <a:t>ทำความรู้จักกับ </a:t>
            </a:r>
            <a:r>
              <a:rPr lang="en-US" sz="5400" b="1">
                <a:solidFill>
                  <a:srgbClr val="414BA4"/>
                </a:solidFill>
                <a:latin typeface="Athiti"/>
                <a:cs typeface="Athiti"/>
              </a:rPr>
              <a:t>HEI </a:t>
            </a:r>
          </a:p>
        </p:txBody>
      </p:sp>
      <p:pic>
        <p:nvPicPr>
          <p:cNvPr id="1026" name="Picture 2" descr="Public">
            <a:extLst>
              <a:ext uri="{FF2B5EF4-FFF2-40B4-BE49-F238E27FC236}">
                <a16:creationId xmlns:a16="http://schemas.microsoft.com/office/drawing/2014/main" id="{41813DD6-9B46-6F6E-8530-F03075655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081" y="5113617"/>
            <a:ext cx="2791304" cy="40633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QS World Rankings 2022 « St. Clare's Careers">
            <a:extLst>
              <a:ext uri="{FF2B5EF4-FFF2-40B4-BE49-F238E27FC236}">
                <a16:creationId xmlns:a16="http://schemas.microsoft.com/office/drawing/2014/main" id="{0C77F748-433C-0555-DF7C-A9C5DE6B2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738" y="4824942"/>
            <a:ext cx="2282330" cy="99509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KU Leuven remains 45th in World University Rankings 2021 – KU Leuven Global">
            <a:extLst>
              <a:ext uri="{FF2B5EF4-FFF2-40B4-BE49-F238E27FC236}">
                <a16:creationId xmlns:a16="http://schemas.microsoft.com/office/drawing/2014/main" id="{44AE792A-FC05-C4A0-6D91-9FE392E81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694" y="4984330"/>
            <a:ext cx="1420094" cy="6763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lide Number Placeholder 22">
            <a:extLst>
              <a:ext uri="{FF2B5EF4-FFF2-40B4-BE49-F238E27FC236}">
                <a16:creationId xmlns:a16="http://schemas.microsoft.com/office/drawing/2014/main" id="{82EFD269-D1ED-70A6-A87B-E393AE0D406A}"/>
              </a:ext>
            </a:extLst>
          </p:cNvPr>
          <p:cNvSpPr txBox="1">
            <a:spLocks/>
          </p:cNvSpPr>
          <p:nvPr/>
        </p:nvSpPr>
        <p:spPr>
          <a:xfrm>
            <a:off x="11664950" y="113242"/>
            <a:ext cx="4699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spc="-33" dirty="0">
                <a:solidFill>
                  <a:srgbClr val="414BA4"/>
                </a:solidFill>
                <a:latin typeface="Montserrat"/>
              </a:rPr>
              <a:pPr/>
              <a:t>9</a:t>
            </a:fld>
            <a:endParaRPr lang="en-US" sz="1400" spc="-33">
              <a:solidFill>
                <a:srgbClr val="414BA4"/>
              </a:solidFill>
              <a:latin typeface="Montserrat"/>
            </a:endParaRP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3B215105-99A0-50BE-70E1-4FD66DDA2F02}"/>
              </a:ext>
            </a:extLst>
          </p:cNvPr>
          <p:cNvSpPr txBox="1"/>
          <p:nvPr/>
        </p:nvSpPr>
        <p:spPr>
          <a:xfrm>
            <a:off x="11383040" y="121012"/>
            <a:ext cx="653844" cy="21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62"/>
              </a:lnSpc>
            </a:pPr>
            <a:r>
              <a:rPr lang="en-US" sz="1400" spc="-33">
                <a:solidFill>
                  <a:srgbClr val="414BA4"/>
                </a:solidFill>
                <a:latin typeface="Montserrat"/>
              </a:rPr>
              <a:t>Page</a:t>
            </a:r>
            <a:endParaRPr lang="en-US" sz="1400">
              <a:solidFill>
                <a:srgbClr val="414BA4"/>
              </a:solidFill>
            </a:endParaRPr>
          </a:p>
        </p:txBody>
      </p:sp>
      <p:sp>
        <p:nvSpPr>
          <p:cNvPr id="3" name="AutoShape 22">
            <a:extLst>
              <a:ext uri="{FF2B5EF4-FFF2-40B4-BE49-F238E27FC236}">
                <a16:creationId xmlns:a16="http://schemas.microsoft.com/office/drawing/2014/main" id="{DDED8185-0DC3-3AB3-3D01-05C4E94DFFB9}"/>
              </a:ext>
            </a:extLst>
          </p:cNvPr>
          <p:cNvSpPr/>
          <p:nvPr/>
        </p:nvSpPr>
        <p:spPr>
          <a:xfrm rot="7891" flipV="1">
            <a:off x="459800" y="6482349"/>
            <a:ext cx="11364306" cy="41105"/>
          </a:xfrm>
          <a:prstGeom prst="line">
            <a:avLst/>
          </a:prstGeom>
          <a:ln w="47625" cap="rnd">
            <a:solidFill>
              <a:srgbClr val="EFB9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50E07DA5-31F9-7681-04E2-F20207C25E10}"/>
              </a:ext>
            </a:extLst>
          </p:cNvPr>
          <p:cNvSpPr txBox="1"/>
          <p:nvPr/>
        </p:nvSpPr>
        <p:spPr>
          <a:xfrm>
            <a:off x="1525567" y="1435116"/>
            <a:ext cx="141975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2400">
                <a:solidFill>
                  <a:srgbClr val="414BA4"/>
                </a:solidFill>
                <a:latin typeface="Athiti"/>
                <a:cs typeface="Athiti"/>
              </a:rPr>
              <a:t>(2/3)</a:t>
            </a:r>
          </a:p>
        </p:txBody>
      </p:sp>
      <p:sp>
        <p:nvSpPr>
          <p:cNvPr id="2" name="TextBox 21">
            <a:extLst>
              <a:ext uri="{FF2B5EF4-FFF2-40B4-BE49-F238E27FC236}">
                <a16:creationId xmlns:a16="http://schemas.microsoft.com/office/drawing/2014/main" id="{82E9DED4-024B-BD06-46EB-F229D5D2CED8}"/>
              </a:ext>
            </a:extLst>
          </p:cNvPr>
          <p:cNvSpPr txBox="1"/>
          <p:nvPr/>
        </p:nvSpPr>
        <p:spPr>
          <a:xfrm>
            <a:off x="1263629" y="2519399"/>
            <a:ext cx="9473324" cy="1969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200">
                <a:solidFill>
                  <a:srgbClr val="414BA4"/>
                </a:solidFill>
                <a:latin typeface="Athiti"/>
                <a:cs typeface="Athiti"/>
              </a:rPr>
              <a:t>         เป็นการเก็บรวบรวมข้อมูลการจัดอันดับมหาวิทยาลัยของทั้ง</a:t>
            </a:r>
            <a:r>
              <a:rPr lang="en-US" sz="3200">
                <a:solidFill>
                  <a:srgbClr val="414BA4"/>
                </a:solidFill>
                <a:latin typeface="Athiti"/>
                <a:cs typeface="Athiti"/>
              </a:rPr>
              <a:t> </a:t>
            </a:r>
            <a:r>
              <a:rPr lang="th-TH" sz="3200">
                <a:solidFill>
                  <a:srgbClr val="414BA4"/>
                </a:solidFill>
                <a:latin typeface="Athiti"/>
                <a:cs typeface="Athiti"/>
              </a:rPr>
              <a:t>3</a:t>
            </a:r>
            <a:r>
              <a:rPr lang="en-US" sz="3200">
                <a:solidFill>
                  <a:srgbClr val="414BA4"/>
                </a:solidFill>
                <a:latin typeface="Athiti"/>
                <a:cs typeface="Athiti"/>
              </a:rPr>
              <a:t> </a:t>
            </a:r>
            <a:r>
              <a:rPr lang="th-TH" sz="3200">
                <a:solidFill>
                  <a:srgbClr val="414BA4"/>
                </a:solidFill>
                <a:latin typeface="Athiti"/>
                <a:cs typeface="Athiti"/>
              </a:rPr>
              <a:t>เว็บไซต์ ได้แก่ U-M</a:t>
            </a:r>
            <a:r>
              <a:rPr lang="en-US" sz="3200" err="1">
                <a:solidFill>
                  <a:srgbClr val="414BA4"/>
                </a:solidFill>
                <a:latin typeface="Athiti"/>
                <a:cs typeface="Athiti"/>
              </a:rPr>
              <a:t>ultirank</a:t>
            </a:r>
            <a:r>
              <a:rPr lang="th-TH" sz="3200">
                <a:solidFill>
                  <a:srgbClr val="414BA4"/>
                </a:solidFill>
                <a:latin typeface="Athiti"/>
                <a:cs typeface="Athiti"/>
              </a:rPr>
              <a:t>,T</a:t>
            </a:r>
            <a:r>
              <a:rPr lang="en-US" sz="3200" err="1">
                <a:solidFill>
                  <a:srgbClr val="414BA4"/>
                </a:solidFill>
                <a:latin typeface="Athiti"/>
                <a:cs typeface="Athiti"/>
              </a:rPr>
              <a:t>imes</a:t>
            </a:r>
            <a:r>
              <a:rPr lang="en-US" sz="3200">
                <a:solidFill>
                  <a:srgbClr val="414BA4"/>
                </a:solidFill>
                <a:latin typeface="Athiti"/>
                <a:cs typeface="Athiti"/>
              </a:rPr>
              <a:t> Higher Education</a:t>
            </a:r>
            <a:r>
              <a:rPr lang="th-TH" sz="3200">
                <a:solidFill>
                  <a:srgbClr val="414BA4"/>
                </a:solidFill>
                <a:latin typeface="Athiti"/>
                <a:cs typeface="Athiti"/>
              </a:rPr>
              <a:t>,</a:t>
            </a:r>
            <a:r>
              <a:rPr lang="en-US" sz="3200">
                <a:solidFill>
                  <a:srgbClr val="414BA4"/>
                </a:solidFill>
                <a:latin typeface="Athiti"/>
                <a:cs typeface="Athiti"/>
              </a:rPr>
              <a:t> </a:t>
            </a:r>
            <a:r>
              <a:rPr lang="th-TH" sz="3200">
                <a:solidFill>
                  <a:srgbClr val="414BA4"/>
                </a:solidFill>
                <a:latin typeface="Athiti"/>
                <a:cs typeface="Athiti"/>
              </a:rPr>
              <a:t>QS เพื่อนำข้อมูลเหล่านั้นมาใช้ประโยชน์ในด้านต่างๆ เช่น Employer Platform</a:t>
            </a:r>
          </a:p>
        </p:txBody>
      </p:sp>
    </p:spTree>
    <p:extLst>
      <p:ext uri="{BB962C8B-B14F-4D97-AF65-F5344CB8AC3E}">
        <p14:creationId xmlns:p14="http://schemas.microsoft.com/office/powerpoint/2010/main" val="80659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f82a215-3c74-45bc-bfc2-bebc06716367">
      <Terms xmlns="http://schemas.microsoft.com/office/infopath/2007/PartnerControls"/>
    </lcf76f155ced4ddcb4097134ff3c332f>
    <TaxCatchAll xmlns="db923896-2411-44ed-aad5-4f2326ccb65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ACCA05ACB9294CAAB658D883B4C8F3" ma:contentTypeVersion="14" ma:contentTypeDescription="Create a new document." ma:contentTypeScope="" ma:versionID="d3b22df0c2d83dd947724b219ac8f606">
  <xsd:schema xmlns:xsd="http://www.w3.org/2001/XMLSchema" xmlns:xs="http://www.w3.org/2001/XMLSchema" xmlns:p="http://schemas.microsoft.com/office/2006/metadata/properties" xmlns:ns2="af82a215-3c74-45bc-bfc2-bebc06716367" xmlns:ns3="db923896-2411-44ed-aad5-4f2326ccb657" targetNamespace="http://schemas.microsoft.com/office/2006/metadata/properties" ma:root="true" ma:fieldsID="9ccc6b31d3e984d109fcf2163d1e45ac" ns2:_="" ns3:_="">
    <xsd:import namespace="af82a215-3c74-45bc-bfc2-bebc06716367"/>
    <xsd:import namespace="db923896-2411-44ed-aad5-4f2326ccb65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82a215-3c74-45bc-bfc2-bebc067163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c5bc3e60-b683-41f4-8a69-934b837a461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923896-2411-44ed-aad5-4f2326ccb657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f9aefeba-4833-464f-88e7-7934496a3676}" ma:internalName="TaxCatchAll" ma:showField="CatchAllData" ma:web="db923896-2411-44ed-aad5-4f2326ccb65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75A4F2-ECC8-458B-897C-BD8B7EC4505C}">
  <ds:schemaRefs>
    <ds:schemaRef ds:uri="af82a215-3c74-45bc-bfc2-bebc06716367"/>
    <ds:schemaRef ds:uri="db923896-2411-44ed-aad5-4f2326ccb65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14B2266-C498-4ACE-935E-B2296BC56B69}">
  <ds:schemaRefs>
    <ds:schemaRef ds:uri="af82a215-3c74-45bc-bfc2-bebc06716367"/>
    <ds:schemaRef ds:uri="db923896-2411-44ed-aad5-4f2326ccb65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07FBA04-FAA9-4982-B83E-98191C485B5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</TotalTime>
  <Words>1537</Words>
  <Application>Microsoft Macintosh PowerPoint</Application>
  <PresentationFormat>Widescreen</PresentationFormat>
  <Paragraphs>302</Paragraphs>
  <Slides>37</Slides>
  <Notes>22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49" baseType="lpstr">
      <vt:lpstr>Arial</vt:lpstr>
      <vt:lpstr>Athiti</vt:lpstr>
      <vt:lpstr>Bahnschrift</vt:lpstr>
      <vt:lpstr>Calibri</vt:lpstr>
      <vt:lpstr>Calibri Light</vt:lpstr>
      <vt:lpstr>Century Gothic</vt:lpstr>
      <vt:lpstr>Montserrat</vt:lpstr>
      <vt:lpstr>Montserrat Extra-Bold</vt:lpstr>
      <vt:lpstr>Montserrat Medium</vt:lpstr>
      <vt:lpstr>office theme</vt:lpstr>
      <vt:lpstr>Office Theme</vt:lpstr>
      <vt:lpstr>Office Theme</vt:lpstr>
      <vt:lpstr>PowerPoint Presentation</vt:lpstr>
      <vt:lpstr>About US</vt:lpstr>
      <vt:lpstr>FACGURE  What we do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Patpicha Toolsangualsri</cp:lastModifiedBy>
  <cp:revision>8</cp:revision>
  <dcterms:created xsi:type="dcterms:W3CDTF">2022-07-04T08:44:05Z</dcterms:created>
  <dcterms:modified xsi:type="dcterms:W3CDTF">2023-02-10T00:40:49Z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0x01010019ACCA05ACB9294CAAB658D883B4C8F3</vt:lpwstr>
  </property>
  <property fmtid="{D5CDD505-2E9C-101B-9397-08002B2CF9AE}" pid="3" name="MediaServiceImageTags">
    <vt:lpwstr/>
  </property>
</Properties>
</file>